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Canva Sans" panose="020B0604020202020204" charset="0"/>
      <p:regular r:id="rId19"/>
    </p:embeddedFont>
    <p:embeddedFont>
      <p:font typeface="Canva Sans Bold" panose="020B0604020202020204" charset="0"/>
      <p:regular r:id="rId20"/>
    </p:embeddedFont>
    <p:embeddedFont>
      <p:font typeface="Canva Sans Medium" panose="020B0604020202020204" charset="0"/>
      <p:regular r:id="rId21"/>
    </p:embeddedFont>
    <p:embeddedFont>
      <p:font typeface="Garet" panose="020B0604020202020204" charset="0"/>
      <p:regular r:id="rId22"/>
    </p:embeddedFont>
    <p:embeddedFont>
      <p:font typeface="Sansita Heavy" panose="020B0604020202020204" charset="0"/>
      <p:regular r:id="rId23"/>
    </p:embeddedFont>
    <p:embeddedFont>
      <p:font typeface="Sansita Ultra-Bold" panose="020B0604020202020204" charset="0"/>
      <p:regular r:id="rId24"/>
    </p:embeddedFont>
    <p:embeddedFont>
      <p:font typeface="Sukar Bold"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6" d="100"/>
          <a:sy n="46" d="100"/>
        </p:scale>
        <p:origin x="75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10/28/2023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7.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7.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2.sv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id.wikipedia.org/wiki/Kode_sumber" TargetMode="External"/><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hyperlink" Target="https://id.wikipedia.org/wiki/Pengujian_perangkat_lunak" TargetMode="External"/><Relationship Id="rId5" Type="http://schemas.openxmlformats.org/officeDocument/2006/relationships/image" Target="../media/image9.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EECC"/>
        </a:solidFill>
        <a:effectLst/>
      </p:bgPr>
    </p:bg>
    <p:spTree>
      <p:nvGrpSpPr>
        <p:cNvPr id="1" name=""/>
        <p:cNvGrpSpPr/>
        <p:nvPr/>
      </p:nvGrpSpPr>
      <p:grpSpPr>
        <a:xfrm>
          <a:off x="0" y="0"/>
          <a:ext cx="0" cy="0"/>
          <a:chOff x="0" y="0"/>
          <a:chExt cx="0" cy="0"/>
        </a:xfrm>
      </p:grpSpPr>
      <p:sp>
        <p:nvSpPr>
          <p:cNvPr id="2" name="TextBox 2"/>
          <p:cNvSpPr txBox="1"/>
          <p:nvPr/>
        </p:nvSpPr>
        <p:spPr>
          <a:xfrm>
            <a:off x="2237633" y="3083199"/>
            <a:ext cx="13253759" cy="4330152"/>
          </a:xfrm>
          <a:prstGeom prst="rect">
            <a:avLst/>
          </a:prstGeom>
        </p:spPr>
        <p:txBody>
          <a:bodyPr lIns="0" tIns="0" rIns="0" bIns="0" rtlCol="0" anchor="t">
            <a:spAutoFit/>
          </a:bodyPr>
          <a:lstStyle/>
          <a:p>
            <a:pPr algn="ctr">
              <a:lnSpc>
                <a:spcPts val="11205"/>
              </a:lnSpc>
            </a:pPr>
            <a:r>
              <a:rPr lang="en-US" sz="11205">
                <a:solidFill>
                  <a:srgbClr val="424530"/>
                </a:solidFill>
                <a:latin typeface="Sansita Heavy"/>
              </a:rPr>
              <a:t>Unit Test, WhiteBox Testing, dan CI/CD</a:t>
            </a:r>
          </a:p>
        </p:txBody>
      </p:sp>
      <p:sp>
        <p:nvSpPr>
          <p:cNvPr id="3" name="Freeform 3"/>
          <p:cNvSpPr/>
          <p:nvPr/>
        </p:nvSpPr>
        <p:spPr>
          <a:xfrm>
            <a:off x="3040165" y="2284005"/>
            <a:ext cx="983791" cy="1311721"/>
          </a:xfrm>
          <a:custGeom>
            <a:avLst/>
            <a:gdLst/>
            <a:ahLst/>
            <a:cxnLst/>
            <a:rect l="l" t="t" r="r" b="b"/>
            <a:pathLst>
              <a:path w="983791" h="1311721">
                <a:moveTo>
                  <a:pt x="0" y="0"/>
                </a:moveTo>
                <a:lnTo>
                  <a:pt x="983791" y="0"/>
                </a:lnTo>
                <a:lnTo>
                  <a:pt x="983791" y="1311721"/>
                </a:lnTo>
                <a:lnTo>
                  <a:pt x="0" y="131172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sp>
        <p:nvSpPr>
          <p:cNvPr id="4" name="Freeform 4"/>
          <p:cNvSpPr/>
          <p:nvPr/>
        </p:nvSpPr>
        <p:spPr>
          <a:xfrm flipH="1">
            <a:off x="14507602" y="6483438"/>
            <a:ext cx="983791" cy="1311721"/>
          </a:xfrm>
          <a:custGeom>
            <a:avLst/>
            <a:gdLst/>
            <a:ahLst/>
            <a:cxnLst/>
            <a:rect l="l" t="t" r="r" b="b"/>
            <a:pathLst>
              <a:path w="983791" h="1311721">
                <a:moveTo>
                  <a:pt x="983790" y="0"/>
                </a:moveTo>
                <a:lnTo>
                  <a:pt x="0" y="0"/>
                </a:lnTo>
                <a:lnTo>
                  <a:pt x="0" y="1311721"/>
                </a:lnTo>
                <a:lnTo>
                  <a:pt x="983790" y="1311721"/>
                </a:lnTo>
                <a:lnTo>
                  <a:pt x="98379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ID"/>
          </a:p>
        </p:txBody>
      </p:sp>
      <p:sp>
        <p:nvSpPr>
          <p:cNvPr id="5" name="TextBox 5"/>
          <p:cNvSpPr txBox="1"/>
          <p:nvPr/>
        </p:nvSpPr>
        <p:spPr>
          <a:xfrm>
            <a:off x="4438543" y="1220023"/>
            <a:ext cx="9410913" cy="669888"/>
          </a:xfrm>
          <a:prstGeom prst="rect">
            <a:avLst/>
          </a:prstGeom>
        </p:spPr>
        <p:txBody>
          <a:bodyPr lIns="0" tIns="0" rIns="0" bIns="0" rtlCol="0" anchor="t">
            <a:spAutoFit/>
          </a:bodyPr>
          <a:lstStyle/>
          <a:p>
            <a:pPr algn="ctr">
              <a:lnSpc>
                <a:spcPts val="5599"/>
              </a:lnSpc>
            </a:pPr>
            <a:r>
              <a:rPr lang="en-US" sz="3999">
                <a:solidFill>
                  <a:srgbClr val="FDEECC"/>
                </a:solidFill>
                <a:latin typeface="Sukar Bold"/>
              </a:rPr>
              <a:t>Thesis Presentation</a:t>
            </a:r>
          </a:p>
        </p:txBody>
      </p:sp>
      <p:sp>
        <p:nvSpPr>
          <p:cNvPr id="6" name="Freeform 6"/>
          <p:cNvSpPr/>
          <p:nvPr/>
        </p:nvSpPr>
        <p:spPr>
          <a:xfrm rot="-10800000">
            <a:off x="-565561" y="-207836"/>
            <a:ext cx="4589517" cy="3803562"/>
          </a:xfrm>
          <a:custGeom>
            <a:avLst/>
            <a:gdLst/>
            <a:ahLst/>
            <a:cxnLst/>
            <a:rect l="l" t="t" r="r" b="b"/>
            <a:pathLst>
              <a:path w="4589517" h="3803562">
                <a:moveTo>
                  <a:pt x="0" y="0"/>
                </a:moveTo>
                <a:lnTo>
                  <a:pt x="4589517" y="0"/>
                </a:lnTo>
                <a:lnTo>
                  <a:pt x="4589517" y="3803562"/>
                </a:lnTo>
                <a:lnTo>
                  <a:pt x="0" y="3803562"/>
                </a:lnTo>
                <a:lnTo>
                  <a:pt x="0" y="0"/>
                </a:lnTo>
                <a:close/>
              </a:path>
            </a:pathLst>
          </a:custGeom>
          <a:blipFill>
            <a:blip r:embed="rId4"/>
            <a:stretch>
              <a:fillRect/>
            </a:stretch>
          </a:blipFill>
        </p:spPr>
        <p:txBody>
          <a:bodyPr/>
          <a:lstStyle/>
          <a:p>
            <a:endParaRPr lang="en-ID"/>
          </a:p>
        </p:txBody>
      </p:sp>
      <p:sp>
        <p:nvSpPr>
          <p:cNvPr id="7" name="Freeform 7"/>
          <p:cNvSpPr/>
          <p:nvPr/>
        </p:nvSpPr>
        <p:spPr>
          <a:xfrm>
            <a:off x="13849457" y="6483438"/>
            <a:ext cx="4589517" cy="3803562"/>
          </a:xfrm>
          <a:custGeom>
            <a:avLst/>
            <a:gdLst/>
            <a:ahLst/>
            <a:cxnLst/>
            <a:rect l="l" t="t" r="r" b="b"/>
            <a:pathLst>
              <a:path w="4589517" h="3803562">
                <a:moveTo>
                  <a:pt x="0" y="0"/>
                </a:moveTo>
                <a:lnTo>
                  <a:pt x="4589516" y="0"/>
                </a:lnTo>
                <a:lnTo>
                  <a:pt x="4589516" y="3803562"/>
                </a:lnTo>
                <a:lnTo>
                  <a:pt x="0" y="3803562"/>
                </a:lnTo>
                <a:lnTo>
                  <a:pt x="0" y="0"/>
                </a:lnTo>
                <a:close/>
              </a:path>
            </a:pathLst>
          </a:custGeom>
          <a:blipFill>
            <a:blip r:embed="rId4"/>
            <a:stretch>
              <a:fillRect/>
            </a:stretch>
          </a:blipFill>
        </p:spPr>
        <p:txBody>
          <a:bodyPr/>
          <a:lstStyle/>
          <a:p>
            <a:endParaRPr lang="en-ID"/>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58E74"/>
        </a:solidFill>
        <a:effectLst/>
      </p:bgPr>
    </p:bg>
    <p:spTree>
      <p:nvGrpSpPr>
        <p:cNvPr id="1" name=""/>
        <p:cNvGrpSpPr/>
        <p:nvPr/>
      </p:nvGrpSpPr>
      <p:grpSpPr>
        <a:xfrm>
          <a:off x="0" y="0"/>
          <a:ext cx="0" cy="0"/>
          <a:chOff x="0" y="0"/>
          <a:chExt cx="0" cy="0"/>
        </a:xfrm>
      </p:grpSpPr>
      <p:grpSp>
        <p:nvGrpSpPr>
          <p:cNvPr id="2" name="Group 2"/>
          <p:cNvGrpSpPr/>
          <p:nvPr/>
        </p:nvGrpSpPr>
        <p:grpSpPr>
          <a:xfrm>
            <a:off x="-369234" y="9258300"/>
            <a:ext cx="19026469" cy="1049995"/>
            <a:chOff x="0" y="0"/>
            <a:chExt cx="5011086" cy="276542"/>
          </a:xfrm>
        </p:grpSpPr>
        <p:sp>
          <p:nvSpPr>
            <p:cNvPr id="3" name="Freeform 3"/>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4" name="TextBox 4"/>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sp>
        <p:nvSpPr>
          <p:cNvPr id="5" name="TextBox 5"/>
          <p:cNvSpPr txBox="1"/>
          <p:nvPr/>
        </p:nvSpPr>
        <p:spPr>
          <a:xfrm>
            <a:off x="5551443" y="1490552"/>
            <a:ext cx="7185115" cy="936625"/>
          </a:xfrm>
          <a:prstGeom prst="rect">
            <a:avLst/>
          </a:prstGeom>
        </p:spPr>
        <p:txBody>
          <a:bodyPr lIns="0" tIns="0" rIns="0" bIns="0" rtlCol="0" anchor="t">
            <a:spAutoFit/>
          </a:bodyPr>
          <a:lstStyle/>
          <a:p>
            <a:pPr algn="ctr">
              <a:lnSpc>
                <a:spcPts val="7699"/>
              </a:lnSpc>
            </a:pPr>
            <a:r>
              <a:rPr lang="en-US" sz="5499">
                <a:solidFill>
                  <a:srgbClr val="FDEECC"/>
                </a:solidFill>
                <a:latin typeface="Sansita Heavy"/>
              </a:rPr>
              <a:t>Cara kerja Unit Test</a:t>
            </a:r>
          </a:p>
        </p:txBody>
      </p:sp>
      <p:sp>
        <p:nvSpPr>
          <p:cNvPr id="6" name="Freeform 6"/>
          <p:cNvSpPr/>
          <p:nvPr/>
        </p:nvSpPr>
        <p:spPr>
          <a:xfrm>
            <a:off x="12424318" y="2048962"/>
            <a:ext cx="624478" cy="628405"/>
          </a:xfrm>
          <a:custGeom>
            <a:avLst/>
            <a:gdLst/>
            <a:ahLst/>
            <a:cxnLst/>
            <a:rect l="l" t="t" r="r" b="b"/>
            <a:pathLst>
              <a:path w="624478" h="628405">
                <a:moveTo>
                  <a:pt x="0" y="0"/>
                </a:moveTo>
                <a:lnTo>
                  <a:pt x="624478" y="0"/>
                </a:lnTo>
                <a:lnTo>
                  <a:pt x="624478" y="628405"/>
                </a:lnTo>
                <a:lnTo>
                  <a:pt x="0" y="628405"/>
                </a:lnTo>
                <a:lnTo>
                  <a:pt x="0" y="0"/>
                </a:lnTo>
                <a:close/>
              </a:path>
            </a:pathLst>
          </a:custGeom>
          <a:blipFill>
            <a:blip r:embed="rId2"/>
            <a:stretch>
              <a:fillRect/>
            </a:stretch>
          </a:blipFill>
        </p:spPr>
        <p:txBody>
          <a:bodyPr/>
          <a:lstStyle/>
          <a:p>
            <a:endParaRPr lang="en-ID"/>
          </a:p>
        </p:txBody>
      </p:sp>
      <p:sp>
        <p:nvSpPr>
          <p:cNvPr id="7" name="Freeform 7"/>
          <p:cNvSpPr/>
          <p:nvPr/>
        </p:nvSpPr>
        <p:spPr>
          <a:xfrm rot="-864510">
            <a:off x="15423324" y="-755387"/>
            <a:ext cx="4841999" cy="2950618"/>
          </a:xfrm>
          <a:custGeom>
            <a:avLst/>
            <a:gdLst/>
            <a:ahLst/>
            <a:cxnLst/>
            <a:rect l="l" t="t" r="r" b="b"/>
            <a:pathLst>
              <a:path w="4841999" h="2950618">
                <a:moveTo>
                  <a:pt x="0" y="0"/>
                </a:moveTo>
                <a:lnTo>
                  <a:pt x="4841999" y="0"/>
                </a:lnTo>
                <a:lnTo>
                  <a:pt x="4841999" y="2950618"/>
                </a:lnTo>
                <a:lnTo>
                  <a:pt x="0" y="2950618"/>
                </a:lnTo>
                <a:lnTo>
                  <a:pt x="0" y="0"/>
                </a:lnTo>
                <a:close/>
              </a:path>
            </a:pathLst>
          </a:custGeom>
          <a:blipFill>
            <a:blip r:embed="rId3"/>
            <a:stretch>
              <a:fillRect r="-212502"/>
            </a:stretch>
          </a:blipFill>
        </p:spPr>
        <p:txBody>
          <a:bodyPr/>
          <a:lstStyle/>
          <a:p>
            <a:endParaRPr lang="en-ID"/>
          </a:p>
        </p:txBody>
      </p:sp>
      <p:sp>
        <p:nvSpPr>
          <p:cNvPr id="8" name="Freeform 8"/>
          <p:cNvSpPr/>
          <p:nvPr/>
        </p:nvSpPr>
        <p:spPr>
          <a:xfrm rot="-2426083">
            <a:off x="5317885" y="1360301"/>
            <a:ext cx="467115" cy="470053"/>
          </a:xfrm>
          <a:custGeom>
            <a:avLst/>
            <a:gdLst/>
            <a:ahLst/>
            <a:cxnLst/>
            <a:rect l="l" t="t" r="r" b="b"/>
            <a:pathLst>
              <a:path w="467115" h="470053">
                <a:moveTo>
                  <a:pt x="0" y="0"/>
                </a:moveTo>
                <a:lnTo>
                  <a:pt x="467115" y="0"/>
                </a:lnTo>
                <a:lnTo>
                  <a:pt x="467115" y="470053"/>
                </a:lnTo>
                <a:lnTo>
                  <a:pt x="0" y="470053"/>
                </a:lnTo>
                <a:lnTo>
                  <a:pt x="0" y="0"/>
                </a:lnTo>
                <a:close/>
              </a:path>
            </a:pathLst>
          </a:custGeom>
          <a:blipFill>
            <a:blip r:embed="rId2"/>
            <a:stretch>
              <a:fillRect/>
            </a:stretch>
          </a:blipFill>
        </p:spPr>
        <p:txBody>
          <a:bodyPr/>
          <a:lstStyle/>
          <a:p>
            <a:endParaRPr lang="en-ID"/>
          </a:p>
        </p:txBody>
      </p:sp>
      <p:grpSp>
        <p:nvGrpSpPr>
          <p:cNvPr id="9" name="Group 9"/>
          <p:cNvGrpSpPr/>
          <p:nvPr/>
        </p:nvGrpSpPr>
        <p:grpSpPr>
          <a:xfrm>
            <a:off x="1028700" y="3246205"/>
            <a:ext cx="7963424" cy="5121304"/>
            <a:chOff x="0" y="0"/>
            <a:chExt cx="2097363" cy="1348821"/>
          </a:xfrm>
        </p:grpSpPr>
        <p:sp>
          <p:nvSpPr>
            <p:cNvPr id="10" name="Freeform 10"/>
            <p:cNvSpPr/>
            <p:nvPr/>
          </p:nvSpPr>
          <p:spPr>
            <a:xfrm>
              <a:off x="0" y="0"/>
              <a:ext cx="2097363" cy="1348821"/>
            </a:xfrm>
            <a:custGeom>
              <a:avLst/>
              <a:gdLst/>
              <a:ahLst/>
              <a:cxnLst/>
              <a:rect l="l" t="t" r="r" b="b"/>
              <a:pathLst>
                <a:path w="2097363" h="1348821">
                  <a:moveTo>
                    <a:pt x="8750" y="0"/>
                  </a:moveTo>
                  <a:lnTo>
                    <a:pt x="2088613" y="0"/>
                  </a:lnTo>
                  <a:cubicBezTo>
                    <a:pt x="2090934" y="0"/>
                    <a:pt x="2093159" y="922"/>
                    <a:pt x="2094800" y="2563"/>
                  </a:cubicBezTo>
                  <a:cubicBezTo>
                    <a:pt x="2096441" y="4204"/>
                    <a:pt x="2097363" y="6429"/>
                    <a:pt x="2097363" y="8750"/>
                  </a:cubicBezTo>
                  <a:lnTo>
                    <a:pt x="2097363" y="1340071"/>
                  </a:lnTo>
                  <a:cubicBezTo>
                    <a:pt x="2097363" y="1344903"/>
                    <a:pt x="2093445" y="1348821"/>
                    <a:pt x="2088613" y="1348821"/>
                  </a:cubicBezTo>
                  <a:lnTo>
                    <a:pt x="8750" y="1348821"/>
                  </a:lnTo>
                  <a:cubicBezTo>
                    <a:pt x="6429" y="1348821"/>
                    <a:pt x="4204" y="1347899"/>
                    <a:pt x="2563" y="1346258"/>
                  </a:cubicBezTo>
                  <a:cubicBezTo>
                    <a:pt x="922" y="1344617"/>
                    <a:pt x="0" y="1342392"/>
                    <a:pt x="0" y="1340071"/>
                  </a:cubicBezTo>
                  <a:lnTo>
                    <a:pt x="0" y="8750"/>
                  </a:lnTo>
                  <a:cubicBezTo>
                    <a:pt x="0" y="6429"/>
                    <a:pt x="922" y="4204"/>
                    <a:pt x="2563" y="2563"/>
                  </a:cubicBezTo>
                  <a:cubicBezTo>
                    <a:pt x="4204" y="922"/>
                    <a:pt x="6429" y="0"/>
                    <a:pt x="8750" y="0"/>
                  </a:cubicBezTo>
                  <a:close/>
                </a:path>
              </a:pathLst>
            </a:custGeom>
            <a:solidFill>
              <a:srgbClr val="FFF2E5"/>
            </a:solidFill>
          </p:spPr>
          <p:txBody>
            <a:bodyPr/>
            <a:lstStyle/>
            <a:p>
              <a:endParaRPr lang="en-ID"/>
            </a:p>
          </p:txBody>
        </p:sp>
        <p:sp>
          <p:nvSpPr>
            <p:cNvPr id="11" name="TextBox 11"/>
            <p:cNvSpPr txBox="1"/>
            <p:nvPr/>
          </p:nvSpPr>
          <p:spPr>
            <a:xfrm>
              <a:off x="0" y="-76200"/>
              <a:ext cx="2097363" cy="1425021"/>
            </a:xfrm>
            <a:prstGeom prst="rect">
              <a:avLst/>
            </a:prstGeom>
          </p:spPr>
          <p:txBody>
            <a:bodyPr lIns="50800" tIns="50800" rIns="50800" bIns="50800" rtlCol="0" anchor="ctr"/>
            <a:lstStyle/>
            <a:p>
              <a:pPr algn="ctr">
                <a:lnSpc>
                  <a:spcPts val="3500"/>
                </a:lnSpc>
              </a:pPr>
              <a:endParaRPr/>
            </a:p>
          </p:txBody>
        </p:sp>
      </p:grpSp>
      <p:grpSp>
        <p:nvGrpSpPr>
          <p:cNvPr id="12" name="Group 12"/>
          <p:cNvGrpSpPr/>
          <p:nvPr/>
        </p:nvGrpSpPr>
        <p:grpSpPr>
          <a:xfrm>
            <a:off x="9295876" y="3246205"/>
            <a:ext cx="8992124" cy="6012095"/>
            <a:chOff x="0" y="0"/>
            <a:chExt cx="2368296" cy="1583432"/>
          </a:xfrm>
        </p:grpSpPr>
        <p:sp>
          <p:nvSpPr>
            <p:cNvPr id="13" name="Freeform 13"/>
            <p:cNvSpPr/>
            <p:nvPr/>
          </p:nvSpPr>
          <p:spPr>
            <a:xfrm>
              <a:off x="0" y="0"/>
              <a:ext cx="2368296" cy="1583432"/>
            </a:xfrm>
            <a:custGeom>
              <a:avLst/>
              <a:gdLst/>
              <a:ahLst/>
              <a:cxnLst/>
              <a:rect l="l" t="t" r="r" b="b"/>
              <a:pathLst>
                <a:path w="2368296" h="1583432">
                  <a:moveTo>
                    <a:pt x="7749" y="0"/>
                  </a:moveTo>
                  <a:lnTo>
                    <a:pt x="2360547" y="0"/>
                  </a:lnTo>
                  <a:cubicBezTo>
                    <a:pt x="2364827" y="0"/>
                    <a:pt x="2368296" y="3469"/>
                    <a:pt x="2368296" y="7749"/>
                  </a:cubicBezTo>
                  <a:lnTo>
                    <a:pt x="2368296" y="1575684"/>
                  </a:lnTo>
                  <a:cubicBezTo>
                    <a:pt x="2368296" y="1579963"/>
                    <a:pt x="2364827" y="1583432"/>
                    <a:pt x="2360547" y="1583432"/>
                  </a:cubicBezTo>
                  <a:lnTo>
                    <a:pt x="7749" y="1583432"/>
                  </a:lnTo>
                  <a:cubicBezTo>
                    <a:pt x="3469" y="1583432"/>
                    <a:pt x="0" y="1579963"/>
                    <a:pt x="0" y="1575684"/>
                  </a:cubicBezTo>
                  <a:lnTo>
                    <a:pt x="0" y="7749"/>
                  </a:lnTo>
                  <a:cubicBezTo>
                    <a:pt x="0" y="3469"/>
                    <a:pt x="3469" y="0"/>
                    <a:pt x="7749" y="0"/>
                  </a:cubicBezTo>
                  <a:close/>
                </a:path>
              </a:pathLst>
            </a:custGeom>
            <a:solidFill>
              <a:srgbClr val="FFF2E5"/>
            </a:solidFill>
          </p:spPr>
          <p:txBody>
            <a:bodyPr/>
            <a:lstStyle/>
            <a:p>
              <a:endParaRPr lang="en-ID"/>
            </a:p>
          </p:txBody>
        </p:sp>
        <p:sp>
          <p:nvSpPr>
            <p:cNvPr id="14" name="TextBox 14"/>
            <p:cNvSpPr txBox="1"/>
            <p:nvPr/>
          </p:nvSpPr>
          <p:spPr>
            <a:xfrm>
              <a:off x="0" y="-76200"/>
              <a:ext cx="2368296" cy="1659632"/>
            </a:xfrm>
            <a:prstGeom prst="rect">
              <a:avLst/>
            </a:prstGeom>
          </p:spPr>
          <p:txBody>
            <a:bodyPr lIns="50800" tIns="50800" rIns="50800" bIns="50800" rtlCol="0" anchor="ctr"/>
            <a:lstStyle/>
            <a:p>
              <a:pPr algn="ctr">
                <a:lnSpc>
                  <a:spcPts val="3500"/>
                </a:lnSpc>
              </a:pPr>
              <a:endParaRPr/>
            </a:p>
          </p:txBody>
        </p:sp>
      </p:grpSp>
      <p:sp>
        <p:nvSpPr>
          <p:cNvPr id="15" name="TextBox 15"/>
          <p:cNvSpPr txBox="1"/>
          <p:nvPr/>
        </p:nvSpPr>
        <p:spPr>
          <a:xfrm>
            <a:off x="1028700" y="3658830"/>
            <a:ext cx="7963424" cy="4714872"/>
          </a:xfrm>
          <a:prstGeom prst="rect">
            <a:avLst/>
          </a:prstGeom>
        </p:spPr>
        <p:txBody>
          <a:bodyPr lIns="0" tIns="0" rIns="0" bIns="0" rtlCol="0" anchor="t">
            <a:spAutoFit/>
          </a:bodyPr>
          <a:lstStyle/>
          <a:p>
            <a:pPr>
              <a:lnSpc>
                <a:spcPts val="4682"/>
              </a:lnSpc>
            </a:pPr>
            <a:r>
              <a:rPr lang="en-US" sz="3344">
                <a:solidFill>
                  <a:srgbClr val="424530"/>
                </a:solidFill>
                <a:latin typeface="Garet"/>
              </a:rPr>
              <a:t>PHPUnit adalah framework unit test yang populer untuk PHP. Framework ini telah ditest oleh banyak orang dan memiliki komunitas yang besar.</a:t>
            </a:r>
          </a:p>
          <a:p>
            <a:pPr>
              <a:lnSpc>
                <a:spcPts val="4682"/>
              </a:lnSpc>
            </a:pPr>
            <a:endParaRPr lang="en-US" sz="3344">
              <a:solidFill>
                <a:srgbClr val="424530"/>
              </a:solidFill>
              <a:latin typeface="Garet"/>
            </a:endParaRPr>
          </a:p>
          <a:p>
            <a:pPr>
              <a:lnSpc>
                <a:spcPts val="4682"/>
              </a:lnSpc>
            </a:pPr>
            <a:r>
              <a:rPr lang="en-US" sz="3344">
                <a:solidFill>
                  <a:srgbClr val="424530"/>
                </a:solidFill>
                <a:latin typeface="Garet"/>
              </a:rPr>
              <a:t>Unit test untuk fungsi add() yang menambahkan dua angka</a:t>
            </a:r>
          </a:p>
          <a:p>
            <a:pPr>
              <a:lnSpc>
                <a:spcPts val="4682"/>
              </a:lnSpc>
            </a:pPr>
            <a:endParaRPr lang="en-US" sz="3344">
              <a:solidFill>
                <a:srgbClr val="424530"/>
              </a:solidFill>
              <a:latin typeface="Garet"/>
            </a:endParaRPr>
          </a:p>
          <a:p>
            <a:pPr algn="ctr">
              <a:lnSpc>
                <a:spcPts val="4682"/>
              </a:lnSpc>
            </a:pPr>
            <a:endParaRPr lang="en-US" sz="3344">
              <a:solidFill>
                <a:srgbClr val="424530"/>
              </a:solidFill>
              <a:latin typeface="Garet"/>
            </a:endParaRPr>
          </a:p>
        </p:txBody>
      </p:sp>
      <p:sp>
        <p:nvSpPr>
          <p:cNvPr id="16" name="Freeform 16"/>
          <p:cNvSpPr/>
          <p:nvPr/>
        </p:nvSpPr>
        <p:spPr>
          <a:xfrm rot="-1218265">
            <a:off x="793025" y="3007057"/>
            <a:ext cx="1358641" cy="563836"/>
          </a:xfrm>
          <a:custGeom>
            <a:avLst/>
            <a:gdLst/>
            <a:ahLst/>
            <a:cxnLst/>
            <a:rect l="l" t="t" r="r" b="b"/>
            <a:pathLst>
              <a:path w="1358641" h="563836">
                <a:moveTo>
                  <a:pt x="0" y="0"/>
                </a:moveTo>
                <a:lnTo>
                  <a:pt x="1358641" y="0"/>
                </a:lnTo>
                <a:lnTo>
                  <a:pt x="1358641" y="563836"/>
                </a:lnTo>
                <a:lnTo>
                  <a:pt x="0" y="563836"/>
                </a:lnTo>
                <a:lnTo>
                  <a:pt x="0" y="0"/>
                </a:lnTo>
                <a:close/>
              </a:path>
            </a:pathLst>
          </a:custGeom>
          <a:blipFill>
            <a:blip r:embed="rId4"/>
            <a:stretch>
              <a:fillRect/>
            </a:stretch>
          </a:blipFill>
        </p:spPr>
        <p:txBody>
          <a:bodyPr/>
          <a:lstStyle/>
          <a:p>
            <a:endParaRPr lang="en-ID"/>
          </a:p>
        </p:txBody>
      </p:sp>
      <p:sp>
        <p:nvSpPr>
          <p:cNvPr id="17" name="Freeform 17"/>
          <p:cNvSpPr/>
          <p:nvPr/>
        </p:nvSpPr>
        <p:spPr>
          <a:xfrm rot="-1273715">
            <a:off x="1039048" y="2680349"/>
            <a:ext cx="866594" cy="1083243"/>
          </a:xfrm>
          <a:custGeom>
            <a:avLst/>
            <a:gdLst/>
            <a:ahLst/>
            <a:cxnLst/>
            <a:rect l="l" t="t" r="r" b="b"/>
            <a:pathLst>
              <a:path w="866594" h="1083243">
                <a:moveTo>
                  <a:pt x="0" y="0"/>
                </a:moveTo>
                <a:lnTo>
                  <a:pt x="866595" y="0"/>
                </a:lnTo>
                <a:lnTo>
                  <a:pt x="866595" y="1083243"/>
                </a:lnTo>
                <a:lnTo>
                  <a:pt x="0" y="1083243"/>
                </a:lnTo>
                <a:lnTo>
                  <a:pt x="0" y="0"/>
                </a:lnTo>
                <a:close/>
              </a:path>
            </a:pathLst>
          </a:custGeom>
          <a:blipFill>
            <a:blip r:embed="rId5"/>
            <a:stretch>
              <a:fillRect/>
            </a:stretch>
          </a:blipFill>
        </p:spPr>
        <p:txBody>
          <a:bodyPr/>
          <a:lstStyle/>
          <a:p>
            <a:endParaRPr lang="en-ID"/>
          </a:p>
        </p:txBody>
      </p:sp>
      <p:sp>
        <p:nvSpPr>
          <p:cNvPr id="18" name="Freeform 18"/>
          <p:cNvSpPr/>
          <p:nvPr/>
        </p:nvSpPr>
        <p:spPr>
          <a:xfrm rot="1737876">
            <a:off x="17032249" y="3082557"/>
            <a:ext cx="1358641" cy="563836"/>
          </a:xfrm>
          <a:custGeom>
            <a:avLst/>
            <a:gdLst/>
            <a:ahLst/>
            <a:cxnLst/>
            <a:rect l="l" t="t" r="r" b="b"/>
            <a:pathLst>
              <a:path w="1358641" h="563836">
                <a:moveTo>
                  <a:pt x="0" y="0"/>
                </a:moveTo>
                <a:lnTo>
                  <a:pt x="1358641" y="0"/>
                </a:lnTo>
                <a:lnTo>
                  <a:pt x="1358641" y="563836"/>
                </a:lnTo>
                <a:lnTo>
                  <a:pt x="0" y="563836"/>
                </a:lnTo>
                <a:lnTo>
                  <a:pt x="0" y="0"/>
                </a:lnTo>
                <a:close/>
              </a:path>
            </a:pathLst>
          </a:custGeom>
          <a:blipFill>
            <a:blip r:embed="rId4"/>
            <a:stretch>
              <a:fillRect/>
            </a:stretch>
          </a:blipFill>
        </p:spPr>
        <p:txBody>
          <a:bodyPr/>
          <a:lstStyle/>
          <a:p>
            <a:endParaRPr lang="en-ID"/>
          </a:p>
        </p:txBody>
      </p:sp>
      <p:sp>
        <p:nvSpPr>
          <p:cNvPr id="19" name="Freeform 19"/>
          <p:cNvSpPr/>
          <p:nvPr/>
        </p:nvSpPr>
        <p:spPr>
          <a:xfrm rot="1682426">
            <a:off x="17463051" y="2285572"/>
            <a:ext cx="866594" cy="1083243"/>
          </a:xfrm>
          <a:custGeom>
            <a:avLst/>
            <a:gdLst/>
            <a:ahLst/>
            <a:cxnLst/>
            <a:rect l="l" t="t" r="r" b="b"/>
            <a:pathLst>
              <a:path w="866594" h="1083243">
                <a:moveTo>
                  <a:pt x="0" y="0"/>
                </a:moveTo>
                <a:lnTo>
                  <a:pt x="866595" y="0"/>
                </a:lnTo>
                <a:lnTo>
                  <a:pt x="866595" y="1083243"/>
                </a:lnTo>
                <a:lnTo>
                  <a:pt x="0" y="1083243"/>
                </a:lnTo>
                <a:lnTo>
                  <a:pt x="0" y="0"/>
                </a:lnTo>
                <a:close/>
              </a:path>
            </a:pathLst>
          </a:custGeom>
          <a:blipFill>
            <a:blip r:embed="rId5"/>
            <a:stretch>
              <a:fillRect/>
            </a:stretch>
          </a:blipFill>
        </p:spPr>
        <p:txBody>
          <a:bodyPr/>
          <a:lstStyle/>
          <a:p>
            <a:endParaRPr lang="en-ID"/>
          </a:p>
        </p:txBody>
      </p:sp>
      <p:sp>
        <p:nvSpPr>
          <p:cNvPr id="20" name="Freeform 20"/>
          <p:cNvSpPr/>
          <p:nvPr/>
        </p:nvSpPr>
        <p:spPr>
          <a:xfrm>
            <a:off x="9295876" y="3288975"/>
            <a:ext cx="6377514" cy="5871453"/>
          </a:xfrm>
          <a:custGeom>
            <a:avLst/>
            <a:gdLst/>
            <a:ahLst/>
            <a:cxnLst/>
            <a:rect l="l" t="t" r="r" b="b"/>
            <a:pathLst>
              <a:path w="6377514" h="5871453">
                <a:moveTo>
                  <a:pt x="0" y="0"/>
                </a:moveTo>
                <a:lnTo>
                  <a:pt x="6377515" y="0"/>
                </a:lnTo>
                <a:lnTo>
                  <a:pt x="6377515" y="5871453"/>
                </a:lnTo>
                <a:lnTo>
                  <a:pt x="0" y="5871453"/>
                </a:lnTo>
                <a:lnTo>
                  <a:pt x="0" y="0"/>
                </a:lnTo>
                <a:close/>
              </a:path>
            </a:pathLst>
          </a:custGeom>
          <a:blipFill>
            <a:blip r:embed="rId6"/>
            <a:stretch>
              <a:fillRect t="-2217" r="-3386" b="-4717"/>
            </a:stretch>
          </a:blipFill>
        </p:spPr>
        <p:txBody>
          <a:bodyPr/>
          <a:lstStyle/>
          <a:p>
            <a:endParaRPr lang="en-ID"/>
          </a:p>
        </p:txBody>
      </p:sp>
      <p:sp>
        <p:nvSpPr>
          <p:cNvPr id="21" name="TextBox 21"/>
          <p:cNvSpPr txBox="1"/>
          <p:nvPr/>
        </p:nvSpPr>
        <p:spPr>
          <a:xfrm>
            <a:off x="15132367" y="9507072"/>
            <a:ext cx="2126933" cy="422202"/>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10 </a:t>
            </a:r>
          </a:p>
        </p:txBody>
      </p:sp>
      <p:sp>
        <p:nvSpPr>
          <p:cNvPr id="22" name="TextBox 22"/>
          <p:cNvSpPr txBox="1"/>
          <p:nvPr/>
        </p:nvSpPr>
        <p:spPr>
          <a:xfrm>
            <a:off x="15673391" y="3772564"/>
            <a:ext cx="2614609" cy="4902227"/>
          </a:xfrm>
          <a:prstGeom prst="rect">
            <a:avLst/>
          </a:prstGeom>
        </p:spPr>
        <p:txBody>
          <a:bodyPr lIns="0" tIns="0" rIns="0" bIns="0" rtlCol="0" anchor="t">
            <a:spAutoFit/>
          </a:bodyPr>
          <a:lstStyle/>
          <a:p>
            <a:pPr>
              <a:lnSpc>
                <a:spcPts val="4378"/>
              </a:lnSpc>
            </a:pPr>
            <a:r>
              <a:rPr lang="en-US" sz="3127">
                <a:solidFill>
                  <a:srgbClr val="000000"/>
                </a:solidFill>
                <a:latin typeface="Canva Sans"/>
              </a:rPr>
              <a:t>Unit test ini telah ditest oleh banyak orang dan terbukti dapat bekerja dengan benar.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09132"/>
        </a:solidFill>
        <a:effectLst/>
      </p:bgPr>
    </p:bg>
    <p:spTree>
      <p:nvGrpSpPr>
        <p:cNvPr id="1" name=""/>
        <p:cNvGrpSpPr/>
        <p:nvPr/>
      </p:nvGrpSpPr>
      <p:grpSpPr>
        <a:xfrm>
          <a:off x="0" y="0"/>
          <a:ext cx="0" cy="0"/>
          <a:chOff x="0" y="0"/>
          <a:chExt cx="0" cy="0"/>
        </a:xfrm>
      </p:grpSpPr>
      <p:grpSp>
        <p:nvGrpSpPr>
          <p:cNvPr id="2" name="Group 2"/>
          <p:cNvGrpSpPr/>
          <p:nvPr/>
        </p:nvGrpSpPr>
        <p:grpSpPr>
          <a:xfrm>
            <a:off x="-369234" y="9258300"/>
            <a:ext cx="19026469" cy="1049995"/>
            <a:chOff x="0" y="0"/>
            <a:chExt cx="5011086" cy="276542"/>
          </a:xfrm>
        </p:grpSpPr>
        <p:sp>
          <p:nvSpPr>
            <p:cNvPr id="3" name="Freeform 3"/>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4" name="TextBox 4"/>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grpSp>
        <p:nvGrpSpPr>
          <p:cNvPr id="5" name="Group 5"/>
          <p:cNvGrpSpPr/>
          <p:nvPr/>
        </p:nvGrpSpPr>
        <p:grpSpPr>
          <a:xfrm>
            <a:off x="2485787" y="3088866"/>
            <a:ext cx="13316425" cy="5400504"/>
            <a:chOff x="0" y="0"/>
            <a:chExt cx="3507207" cy="1422355"/>
          </a:xfrm>
        </p:grpSpPr>
        <p:sp>
          <p:nvSpPr>
            <p:cNvPr id="6" name="Freeform 6"/>
            <p:cNvSpPr/>
            <p:nvPr/>
          </p:nvSpPr>
          <p:spPr>
            <a:xfrm>
              <a:off x="0" y="0"/>
              <a:ext cx="3507206" cy="1422355"/>
            </a:xfrm>
            <a:custGeom>
              <a:avLst/>
              <a:gdLst/>
              <a:ahLst/>
              <a:cxnLst/>
              <a:rect l="l" t="t" r="r" b="b"/>
              <a:pathLst>
                <a:path w="3507206" h="1422355">
                  <a:moveTo>
                    <a:pt x="5232" y="0"/>
                  </a:moveTo>
                  <a:lnTo>
                    <a:pt x="3501974" y="0"/>
                  </a:lnTo>
                  <a:cubicBezTo>
                    <a:pt x="3504864" y="0"/>
                    <a:pt x="3507206" y="2343"/>
                    <a:pt x="3507206" y="5232"/>
                  </a:cubicBezTo>
                  <a:lnTo>
                    <a:pt x="3507206" y="1417123"/>
                  </a:lnTo>
                  <a:cubicBezTo>
                    <a:pt x="3507206" y="1420012"/>
                    <a:pt x="3504864" y="1422355"/>
                    <a:pt x="3501974" y="1422355"/>
                  </a:cubicBezTo>
                  <a:lnTo>
                    <a:pt x="5232" y="1422355"/>
                  </a:lnTo>
                  <a:cubicBezTo>
                    <a:pt x="2343" y="1422355"/>
                    <a:pt x="0" y="1420012"/>
                    <a:pt x="0" y="1417123"/>
                  </a:cubicBezTo>
                  <a:lnTo>
                    <a:pt x="0" y="5232"/>
                  </a:lnTo>
                  <a:cubicBezTo>
                    <a:pt x="0" y="2343"/>
                    <a:pt x="2343" y="0"/>
                    <a:pt x="5232" y="0"/>
                  </a:cubicBezTo>
                  <a:close/>
                </a:path>
              </a:pathLst>
            </a:custGeom>
            <a:solidFill>
              <a:srgbClr val="FFF2E5"/>
            </a:solidFill>
          </p:spPr>
          <p:txBody>
            <a:bodyPr/>
            <a:lstStyle/>
            <a:p>
              <a:endParaRPr lang="en-ID"/>
            </a:p>
          </p:txBody>
        </p:sp>
        <p:sp>
          <p:nvSpPr>
            <p:cNvPr id="7" name="TextBox 7"/>
            <p:cNvSpPr txBox="1"/>
            <p:nvPr/>
          </p:nvSpPr>
          <p:spPr>
            <a:xfrm>
              <a:off x="0" y="-76200"/>
              <a:ext cx="3507207" cy="1498555"/>
            </a:xfrm>
            <a:prstGeom prst="rect">
              <a:avLst/>
            </a:prstGeom>
          </p:spPr>
          <p:txBody>
            <a:bodyPr lIns="50800" tIns="50800" rIns="50800" bIns="50800" rtlCol="0" anchor="ctr"/>
            <a:lstStyle/>
            <a:p>
              <a:pPr algn="ctr">
                <a:lnSpc>
                  <a:spcPts val="3500"/>
                </a:lnSpc>
              </a:pPr>
              <a:endParaRPr/>
            </a:p>
          </p:txBody>
        </p:sp>
      </p:grpSp>
      <p:sp>
        <p:nvSpPr>
          <p:cNvPr id="8" name="Freeform 8"/>
          <p:cNvSpPr/>
          <p:nvPr/>
        </p:nvSpPr>
        <p:spPr>
          <a:xfrm>
            <a:off x="2122511" y="2458163"/>
            <a:ext cx="1164698" cy="1261406"/>
          </a:xfrm>
          <a:custGeom>
            <a:avLst/>
            <a:gdLst/>
            <a:ahLst/>
            <a:cxnLst/>
            <a:rect l="l" t="t" r="r" b="b"/>
            <a:pathLst>
              <a:path w="1164698" h="1261406">
                <a:moveTo>
                  <a:pt x="0" y="0"/>
                </a:moveTo>
                <a:lnTo>
                  <a:pt x="1164698" y="0"/>
                </a:lnTo>
                <a:lnTo>
                  <a:pt x="1164698" y="1261406"/>
                </a:lnTo>
                <a:lnTo>
                  <a:pt x="0" y="1261406"/>
                </a:lnTo>
                <a:lnTo>
                  <a:pt x="0" y="0"/>
                </a:lnTo>
                <a:close/>
              </a:path>
            </a:pathLst>
          </a:custGeom>
          <a:blipFill>
            <a:blip r:embed="rId2"/>
            <a:stretch>
              <a:fillRect/>
            </a:stretch>
          </a:blipFill>
        </p:spPr>
        <p:txBody>
          <a:bodyPr/>
          <a:lstStyle/>
          <a:p>
            <a:endParaRPr lang="en-ID"/>
          </a:p>
        </p:txBody>
      </p:sp>
      <p:sp>
        <p:nvSpPr>
          <p:cNvPr id="9" name="Freeform 9"/>
          <p:cNvSpPr/>
          <p:nvPr/>
        </p:nvSpPr>
        <p:spPr>
          <a:xfrm rot="-5400000">
            <a:off x="14964542" y="-471034"/>
            <a:ext cx="4589517" cy="3803562"/>
          </a:xfrm>
          <a:custGeom>
            <a:avLst/>
            <a:gdLst/>
            <a:ahLst/>
            <a:cxnLst/>
            <a:rect l="l" t="t" r="r" b="b"/>
            <a:pathLst>
              <a:path w="4589517" h="3803562">
                <a:moveTo>
                  <a:pt x="0" y="0"/>
                </a:moveTo>
                <a:lnTo>
                  <a:pt x="4589516" y="0"/>
                </a:lnTo>
                <a:lnTo>
                  <a:pt x="4589516" y="3803562"/>
                </a:lnTo>
                <a:lnTo>
                  <a:pt x="0" y="3803562"/>
                </a:lnTo>
                <a:lnTo>
                  <a:pt x="0" y="0"/>
                </a:lnTo>
                <a:close/>
              </a:path>
            </a:pathLst>
          </a:custGeom>
          <a:blipFill>
            <a:blip r:embed="rId3"/>
            <a:stretch>
              <a:fillRect/>
            </a:stretch>
          </a:blipFill>
        </p:spPr>
        <p:txBody>
          <a:bodyPr/>
          <a:lstStyle/>
          <a:p>
            <a:endParaRPr lang="en-ID"/>
          </a:p>
        </p:txBody>
      </p:sp>
      <p:sp>
        <p:nvSpPr>
          <p:cNvPr id="10" name="TextBox 10"/>
          <p:cNvSpPr txBox="1"/>
          <p:nvPr/>
        </p:nvSpPr>
        <p:spPr>
          <a:xfrm>
            <a:off x="3909986" y="1380716"/>
            <a:ext cx="10468028" cy="936625"/>
          </a:xfrm>
          <a:prstGeom prst="rect">
            <a:avLst/>
          </a:prstGeom>
        </p:spPr>
        <p:txBody>
          <a:bodyPr lIns="0" tIns="0" rIns="0" bIns="0" rtlCol="0" anchor="t">
            <a:spAutoFit/>
          </a:bodyPr>
          <a:lstStyle/>
          <a:p>
            <a:pPr algn="ctr">
              <a:lnSpc>
                <a:spcPts val="7699"/>
              </a:lnSpc>
            </a:pPr>
            <a:r>
              <a:rPr lang="en-US" sz="5499">
                <a:solidFill>
                  <a:srgbClr val="FDEECC"/>
                </a:solidFill>
                <a:latin typeface="Sansita Heavy"/>
              </a:rPr>
              <a:t>Cara kerja metode whitebox </a:t>
            </a:r>
          </a:p>
        </p:txBody>
      </p:sp>
      <p:sp>
        <p:nvSpPr>
          <p:cNvPr id="11" name="Freeform 11"/>
          <p:cNvSpPr/>
          <p:nvPr/>
        </p:nvSpPr>
        <p:spPr>
          <a:xfrm>
            <a:off x="14065775" y="2143960"/>
            <a:ext cx="624478" cy="628405"/>
          </a:xfrm>
          <a:custGeom>
            <a:avLst/>
            <a:gdLst/>
            <a:ahLst/>
            <a:cxnLst/>
            <a:rect l="l" t="t" r="r" b="b"/>
            <a:pathLst>
              <a:path w="624478" h="628405">
                <a:moveTo>
                  <a:pt x="0" y="0"/>
                </a:moveTo>
                <a:lnTo>
                  <a:pt x="624478" y="0"/>
                </a:lnTo>
                <a:lnTo>
                  <a:pt x="624478" y="628406"/>
                </a:lnTo>
                <a:lnTo>
                  <a:pt x="0" y="628406"/>
                </a:lnTo>
                <a:lnTo>
                  <a:pt x="0" y="0"/>
                </a:lnTo>
                <a:close/>
              </a:path>
            </a:pathLst>
          </a:custGeom>
          <a:blipFill>
            <a:blip r:embed="rId4"/>
            <a:stretch>
              <a:fillRect/>
            </a:stretch>
          </a:blipFill>
        </p:spPr>
        <p:txBody>
          <a:bodyPr/>
          <a:lstStyle/>
          <a:p>
            <a:endParaRPr lang="en-ID"/>
          </a:p>
        </p:txBody>
      </p:sp>
      <p:sp>
        <p:nvSpPr>
          <p:cNvPr id="12" name="TextBox 12"/>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11 </a:t>
            </a:r>
          </a:p>
        </p:txBody>
      </p:sp>
      <p:sp>
        <p:nvSpPr>
          <p:cNvPr id="13" name="Freeform 13"/>
          <p:cNvSpPr/>
          <p:nvPr/>
        </p:nvSpPr>
        <p:spPr>
          <a:xfrm rot="1465201">
            <a:off x="2281637" y="1585047"/>
            <a:ext cx="1374079" cy="2900431"/>
          </a:xfrm>
          <a:custGeom>
            <a:avLst/>
            <a:gdLst/>
            <a:ahLst/>
            <a:cxnLst/>
            <a:rect l="l" t="t" r="r" b="b"/>
            <a:pathLst>
              <a:path w="1374079" h="2900431">
                <a:moveTo>
                  <a:pt x="0" y="0"/>
                </a:moveTo>
                <a:lnTo>
                  <a:pt x="1374079" y="0"/>
                </a:lnTo>
                <a:lnTo>
                  <a:pt x="1374079" y="2900431"/>
                </a:lnTo>
                <a:lnTo>
                  <a:pt x="0" y="2900431"/>
                </a:lnTo>
                <a:lnTo>
                  <a:pt x="0" y="0"/>
                </a:lnTo>
                <a:close/>
              </a:path>
            </a:pathLst>
          </a:custGeom>
          <a:blipFill>
            <a:blip r:embed="rId5"/>
            <a:stretch>
              <a:fillRect/>
            </a:stretch>
          </a:blipFill>
        </p:spPr>
        <p:txBody>
          <a:bodyPr/>
          <a:lstStyle/>
          <a:p>
            <a:endParaRPr lang="en-ID"/>
          </a:p>
        </p:txBody>
      </p:sp>
      <p:sp>
        <p:nvSpPr>
          <p:cNvPr id="14" name="TextBox 14"/>
          <p:cNvSpPr txBox="1"/>
          <p:nvPr/>
        </p:nvSpPr>
        <p:spPr>
          <a:xfrm>
            <a:off x="2485787" y="3801705"/>
            <a:ext cx="13316425" cy="4180840"/>
          </a:xfrm>
          <a:prstGeom prst="rect">
            <a:avLst/>
          </a:prstGeom>
        </p:spPr>
        <p:txBody>
          <a:bodyPr lIns="0" tIns="0" rIns="0" bIns="0" rtlCol="0" anchor="t">
            <a:spAutoFit/>
          </a:bodyPr>
          <a:lstStyle/>
          <a:p>
            <a:pPr>
              <a:lnSpc>
                <a:spcPts val="4759"/>
              </a:lnSpc>
            </a:pPr>
            <a:r>
              <a:rPr lang="en-US" sz="3399">
                <a:solidFill>
                  <a:srgbClr val="000000"/>
                </a:solidFill>
                <a:latin typeface="Canva Sans"/>
              </a:rPr>
              <a:t>Metode White Box Testing dilakukan dengan memeriksa kode sumber program dan melakukan pengujian pada setiap jalur kode. Pengujian ini dilakukan dengan menggunakan teknik seperti statement coverage, branch coverage, dan pathcoverage. Dengan teknik ini, kita dapat memastikan bahwa setiap jalur kode telah diuji dan tidak ada bagian dari kode yang tidak tercakup dalam pengujian.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A58E74"/>
        </a:solidFill>
        <a:effectLst/>
      </p:bgPr>
    </p:bg>
    <p:spTree>
      <p:nvGrpSpPr>
        <p:cNvPr id="1" name=""/>
        <p:cNvGrpSpPr/>
        <p:nvPr/>
      </p:nvGrpSpPr>
      <p:grpSpPr>
        <a:xfrm>
          <a:off x="0" y="0"/>
          <a:ext cx="0" cy="0"/>
          <a:chOff x="0" y="0"/>
          <a:chExt cx="0" cy="0"/>
        </a:xfrm>
      </p:grpSpPr>
      <p:grpSp>
        <p:nvGrpSpPr>
          <p:cNvPr id="2" name="Group 2"/>
          <p:cNvGrpSpPr/>
          <p:nvPr/>
        </p:nvGrpSpPr>
        <p:grpSpPr>
          <a:xfrm>
            <a:off x="-369234" y="9258300"/>
            <a:ext cx="19026469" cy="1049995"/>
            <a:chOff x="0" y="0"/>
            <a:chExt cx="5011086" cy="276542"/>
          </a:xfrm>
        </p:grpSpPr>
        <p:sp>
          <p:nvSpPr>
            <p:cNvPr id="3" name="Freeform 3"/>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4" name="TextBox 4"/>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sp>
        <p:nvSpPr>
          <p:cNvPr id="5" name="TextBox 5"/>
          <p:cNvSpPr txBox="1"/>
          <p:nvPr/>
        </p:nvSpPr>
        <p:spPr>
          <a:xfrm>
            <a:off x="5877348" y="1433750"/>
            <a:ext cx="6481279" cy="936625"/>
          </a:xfrm>
          <a:prstGeom prst="rect">
            <a:avLst/>
          </a:prstGeom>
        </p:spPr>
        <p:txBody>
          <a:bodyPr lIns="0" tIns="0" rIns="0" bIns="0" rtlCol="0" anchor="t">
            <a:spAutoFit/>
          </a:bodyPr>
          <a:lstStyle/>
          <a:p>
            <a:pPr algn="ctr">
              <a:lnSpc>
                <a:spcPts val="7699"/>
              </a:lnSpc>
            </a:pPr>
            <a:r>
              <a:rPr lang="en-US" sz="5499">
                <a:solidFill>
                  <a:srgbClr val="FDEECC"/>
                </a:solidFill>
                <a:latin typeface="Sansita Heavy"/>
              </a:rPr>
              <a:t>Cara Kerja Ci/Cd</a:t>
            </a:r>
          </a:p>
        </p:txBody>
      </p:sp>
      <p:sp>
        <p:nvSpPr>
          <p:cNvPr id="6" name="Freeform 6"/>
          <p:cNvSpPr/>
          <p:nvPr/>
        </p:nvSpPr>
        <p:spPr>
          <a:xfrm>
            <a:off x="12046388" y="2145239"/>
            <a:ext cx="624478" cy="628405"/>
          </a:xfrm>
          <a:custGeom>
            <a:avLst/>
            <a:gdLst/>
            <a:ahLst/>
            <a:cxnLst/>
            <a:rect l="l" t="t" r="r" b="b"/>
            <a:pathLst>
              <a:path w="624478" h="628405">
                <a:moveTo>
                  <a:pt x="0" y="0"/>
                </a:moveTo>
                <a:lnTo>
                  <a:pt x="624478" y="0"/>
                </a:lnTo>
                <a:lnTo>
                  <a:pt x="624478" y="628405"/>
                </a:lnTo>
                <a:lnTo>
                  <a:pt x="0" y="628405"/>
                </a:lnTo>
                <a:lnTo>
                  <a:pt x="0" y="0"/>
                </a:lnTo>
                <a:close/>
              </a:path>
            </a:pathLst>
          </a:custGeom>
          <a:blipFill>
            <a:blip r:embed="rId2"/>
            <a:stretch>
              <a:fillRect/>
            </a:stretch>
          </a:blipFill>
        </p:spPr>
        <p:txBody>
          <a:bodyPr/>
          <a:lstStyle/>
          <a:p>
            <a:endParaRPr lang="en-ID"/>
          </a:p>
        </p:txBody>
      </p:sp>
      <p:sp>
        <p:nvSpPr>
          <p:cNvPr id="7" name="Freeform 7"/>
          <p:cNvSpPr/>
          <p:nvPr/>
        </p:nvSpPr>
        <p:spPr>
          <a:xfrm rot="-864510">
            <a:off x="15423324" y="-755387"/>
            <a:ext cx="4841999" cy="2950618"/>
          </a:xfrm>
          <a:custGeom>
            <a:avLst/>
            <a:gdLst/>
            <a:ahLst/>
            <a:cxnLst/>
            <a:rect l="l" t="t" r="r" b="b"/>
            <a:pathLst>
              <a:path w="4841999" h="2950618">
                <a:moveTo>
                  <a:pt x="0" y="0"/>
                </a:moveTo>
                <a:lnTo>
                  <a:pt x="4841999" y="0"/>
                </a:lnTo>
                <a:lnTo>
                  <a:pt x="4841999" y="2950618"/>
                </a:lnTo>
                <a:lnTo>
                  <a:pt x="0" y="2950618"/>
                </a:lnTo>
                <a:lnTo>
                  <a:pt x="0" y="0"/>
                </a:lnTo>
                <a:close/>
              </a:path>
            </a:pathLst>
          </a:custGeom>
          <a:blipFill>
            <a:blip r:embed="rId3"/>
            <a:stretch>
              <a:fillRect r="-212502"/>
            </a:stretch>
          </a:blipFill>
        </p:spPr>
        <p:txBody>
          <a:bodyPr/>
          <a:lstStyle/>
          <a:p>
            <a:endParaRPr lang="en-ID"/>
          </a:p>
        </p:txBody>
      </p:sp>
      <p:sp>
        <p:nvSpPr>
          <p:cNvPr id="8" name="Freeform 8"/>
          <p:cNvSpPr/>
          <p:nvPr/>
        </p:nvSpPr>
        <p:spPr>
          <a:xfrm rot="-2426083">
            <a:off x="5915186" y="1303499"/>
            <a:ext cx="467115" cy="470053"/>
          </a:xfrm>
          <a:custGeom>
            <a:avLst/>
            <a:gdLst/>
            <a:ahLst/>
            <a:cxnLst/>
            <a:rect l="l" t="t" r="r" b="b"/>
            <a:pathLst>
              <a:path w="467115" h="470053">
                <a:moveTo>
                  <a:pt x="0" y="0"/>
                </a:moveTo>
                <a:lnTo>
                  <a:pt x="467116" y="0"/>
                </a:lnTo>
                <a:lnTo>
                  <a:pt x="467116" y="470053"/>
                </a:lnTo>
                <a:lnTo>
                  <a:pt x="0" y="470053"/>
                </a:lnTo>
                <a:lnTo>
                  <a:pt x="0" y="0"/>
                </a:lnTo>
                <a:close/>
              </a:path>
            </a:pathLst>
          </a:custGeom>
          <a:blipFill>
            <a:blip r:embed="rId2"/>
            <a:stretch>
              <a:fillRect/>
            </a:stretch>
          </a:blipFill>
        </p:spPr>
        <p:txBody>
          <a:bodyPr/>
          <a:lstStyle/>
          <a:p>
            <a:endParaRPr lang="en-ID"/>
          </a:p>
        </p:txBody>
      </p:sp>
      <p:grpSp>
        <p:nvGrpSpPr>
          <p:cNvPr id="9" name="Group 9"/>
          <p:cNvGrpSpPr/>
          <p:nvPr/>
        </p:nvGrpSpPr>
        <p:grpSpPr>
          <a:xfrm>
            <a:off x="93155" y="3002946"/>
            <a:ext cx="10272628" cy="5121304"/>
            <a:chOff x="0" y="0"/>
            <a:chExt cx="2705548" cy="1348821"/>
          </a:xfrm>
        </p:grpSpPr>
        <p:sp>
          <p:nvSpPr>
            <p:cNvPr id="10" name="Freeform 10"/>
            <p:cNvSpPr/>
            <p:nvPr/>
          </p:nvSpPr>
          <p:spPr>
            <a:xfrm>
              <a:off x="0" y="0"/>
              <a:ext cx="2705548" cy="1348821"/>
            </a:xfrm>
            <a:custGeom>
              <a:avLst/>
              <a:gdLst/>
              <a:ahLst/>
              <a:cxnLst/>
              <a:rect l="l" t="t" r="r" b="b"/>
              <a:pathLst>
                <a:path w="2705548" h="1348821">
                  <a:moveTo>
                    <a:pt x="6783" y="0"/>
                  </a:moveTo>
                  <a:lnTo>
                    <a:pt x="2698766" y="0"/>
                  </a:lnTo>
                  <a:cubicBezTo>
                    <a:pt x="2702511" y="0"/>
                    <a:pt x="2705548" y="3037"/>
                    <a:pt x="2705548" y="6783"/>
                  </a:cubicBezTo>
                  <a:lnTo>
                    <a:pt x="2705548" y="1342038"/>
                  </a:lnTo>
                  <a:cubicBezTo>
                    <a:pt x="2705548" y="1345784"/>
                    <a:pt x="2702511" y="1348821"/>
                    <a:pt x="2698766" y="1348821"/>
                  </a:cubicBezTo>
                  <a:lnTo>
                    <a:pt x="6783" y="1348821"/>
                  </a:lnTo>
                  <a:cubicBezTo>
                    <a:pt x="3037" y="1348821"/>
                    <a:pt x="0" y="1345784"/>
                    <a:pt x="0" y="1342038"/>
                  </a:cubicBezTo>
                  <a:lnTo>
                    <a:pt x="0" y="6783"/>
                  </a:lnTo>
                  <a:cubicBezTo>
                    <a:pt x="0" y="3037"/>
                    <a:pt x="3037" y="0"/>
                    <a:pt x="6783" y="0"/>
                  </a:cubicBezTo>
                  <a:close/>
                </a:path>
              </a:pathLst>
            </a:custGeom>
            <a:solidFill>
              <a:srgbClr val="FFF2E5"/>
            </a:solidFill>
          </p:spPr>
          <p:txBody>
            <a:bodyPr/>
            <a:lstStyle/>
            <a:p>
              <a:endParaRPr lang="en-ID"/>
            </a:p>
          </p:txBody>
        </p:sp>
        <p:sp>
          <p:nvSpPr>
            <p:cNvPr id="11" name="TextBox 11"/>
            <p:cNvSpPr txBox="1"/>
            <p:nvPr/>
          </p:nvSpPr>
          <p:spPr>
            <a:xfrm>
              <a:off x="0" y="-76200"/>
              <a:ext cx="2705548" cy="1425021"/>
            </a:xfrm>
            <a:prstGeom prst="rect">
              <a:avLst/>
            </a:prstGeom>
          </p:spPr>
          <p:txBody>
            <a:bodyPr lIns="50800" tIns="50800" rIns="50800" bIns="50800" rtlCol="0" anchor="ctr"/>
            <a:lstStyle/>
            <a:p>
              <a:pPr algn="ctr">
                <a:lnSpc>
                  <a:spcPts val="3500"/>
                </a:lnSpc>
              </a:pPr>
              <a:endParaRPr/>
            </a:p>
          </p:txBody>
        </p:sp>
      </p:grpSp>
      <p:grpSp>
        <p:nvGrpSpPr>
          <p:cNvPr id="12" name="Group 12"/>
          <p:cNvGrpSpPr/>
          <p:nvPr/>
        </p:nvGrpSpPr>
        <p:grpSpPr>
          <a:xfrm>
            <a:off x="10365783" y="2826973"/>
            <a:ext cx="7922217" cy="6355607"/>
            <a:chOff x="0" y="0"/>
            <a:chExt cx="2086510" cy="1673905"/>
          </a:xfrm>
        </p:grpSpPr>
        <p:sp>
          <p:nvSpPr>
            <p:cNvPr id="13" name="Freeform 13"/>
            <p:cNvSpPr/>
            <p:nvPr/>
          </p:nvSpPr>
          <p:spPr>
            <a:xfrm>
              <a:off x="0" y="0"/>
              <a:ext cx="2086510" cy="1673905"/>
            </a:xfrm>
            <a:custGeom>
              <a:avLst/>
              <a:gdLst/>
              <a:ahLst/>
              <a:cxnLst/>
              <a:rect l="l" t="t" r="r" b="b"/>
              <a:pathLst>
                <a:path w="2086510" h="1673905">
                  <a:moveTo>
                    <a:pt x="8795" y="0"/>
                  </a:moveTo>
                  <a:lnTo>
                    <a:pt x="2077715" y="0"/>
                  </a:lnTo>
                  <a:cubicBezTo>
                    <a:pt x="2080047" y="0"/>
                    <a:pt x="2082284" y="927"/>
                    <a:pt x="2083934" y="2576"/>
                  </a:cubicBezTo>
                  <a:cubicBezTo>
                    <a:pt x="2085583" y="4225"/>
                    <a:pt x="2086510" y="6463"/>
                    <a:pt x="2086510" y="8795"/>
                  </a:cubicBezTo>
                  <a:lnTo>
                    <a:pt x="2086510" y="1665110"/>
                  </a:lnTo>
                  <a:cubicBezTo>
                    <a:pt x="2086510" y="1667442"/>
                    <a:pt x="2085583" y="1669679"/>
                    <a:pt x="2083934" y="1671329"/>
                  </a:cubicBezTo>
                  <a:cubicBezTo>
                    <a:pt x="2082284" y="1672978"/>
                    <a:pt x="2080047" y="1673905"/>
                    <a:pt x="2077715" y="1673905"/>
                  </a:cubicBezTo>
                  <a:lnTo>
                    <a:pt x="8795" y="1673905"/>
                  </a:lnTo>
                  <a:cubicBezTo>
                    <a:pt x="6463" y="1673905"/>
                    <a:pt x="4225" y="1672978"/>
                    <a:pt x="2576" y="1671329"/>
                  </a:cubicBezTo>
                  <a:cubicBezTo>
                    <a:pt x="927" y="1669679"/>
                    <a:pt x="0" y="1667442"/>
                    <a:pt x="0" y="1665110"/>
                  </a:cubicBezTo>
                  <a:lnTo>
                    <a:pt x="0" y="8795"/>
                  </a:lnTo>
                  <a:cubicBezTo>
                    <a:pt x="0" y="6463"/>
                    <a:pt x="927" y="4225"/>
                    <a:pt x="2576" y="2576"/>
                  </a:cubicBezTo>
                  <a:cubicBezTo>
                    <a:pt x="4225" y="927"/>
                    <a:pt x="6463" y="0"/>
                    <a:pt x="8795" y="0"/>
                  </a:cubicBezTo>
                  <a:close/>
                </a:path>
              </a:pathLst>
            </a:custGeom>
            <a:solidFill>
              <a:srgbClr val="FFF2E5"/>
            </a:solidFill>
          </p:spPr>
          <p:txBody>
            <a:bodyPr/>
            <a:lstStyle/>
            <a:p>
              <a:endParaRPr lang="en-ID"/>
            </a:p>
          </p:txBody>
        </p:sp>
        <p:sp>
          <p:nvSpPr>
            <p:cNvPr id="14" name="TextBox 14"/>
            <p:cNvSpPr txBox="1"/>
            <p:nvPr/>
          </p:nvSpPr>
          <p:spPr>
            <a:xfrm>
              <a:off x="0" y="-76200"/>
              <a:ext cx="2086510" cy="1750105"/>
            </a:xfrm>
            <a:prstGeom prst="rect">
              <a:avLst/>
            </a:prstGeom>
          </p:spPr>
          <p:txBody>
            <a:bodyPr lIns="50800" tIns="50800" rIns="50800" bIns="50800" rtlCol="0" anchor="ctr"/>
            <a:lstStyle/>
            <a:p>
              <a:pPr algn="ctr">
                <a:lnSpc>
                  <a:spcPts val="3500"/>
                </a:lnSpc>
              </a:pPr>
              <a:endParaRPr/>
            </a:p>
          </p:txBody>
        </p:sp>
      </p:grpSp>
      <p:sp>
        <p:nvSpPr>
          <p:cNvPr id="15" name="Freeform 15"/>
          <p:cNvSpPr/>
          <p:nvPr/>
        </p:nvSpPr>
        <p:spPr>
          <a:xfrm rot="-1218265">
            <a:off x="-385557" y="3120905"/>
            <a:ext cx="1358641" cy="563836"/>
          </a:xfrm>
          <a:custGeom>
            <a:avLst/>
            <a:gdLst/>
            <a:ahLst/>
            <a:cxnLst/>
            <a:rect l="l" t="t" r="r" b="b"/>
            <a:pathLst>
              <a:path w="1358641" h="563836">
                <a:moveTo>
                  <a:pt x="0" y="0"/>
                </a:moveTo>
                <a:lnTo>
                  <a:pt x="1358641" y="0"/>
                </a:lnTo>
                <a:lnTo>
                  <a:pt x="1358641" y="563836"/>
                </a:lnTo>
                <a:lnTo>
                  <a:pt x="0" y="563836"/>
                </a:lnTo>
                <a:lnTo>
                  <a:pt x="0" y="0"/>
                </a:lnTo>
                <a:close/>
              </a:path>
            </a:pathLst>
          </a:custGeom>
          <a:blipFill>
            <a:blip r:embed="rId4"/>
            <a:stretch>
              <a:fillRect/>
            </a:stretch>
          </a:blipFill>
        </p:spPr>
        <p:txBody>
          <a:bodyPr/>
          <a:lstStyle/>
          <a:p>
            <a:endParaRPr lang="en-ID"/>
          </a:p>
        </p:txBody>
      </p:sp>
      <p:sp>
        <p:nvSpPr>
          <p:cNvPr id="16" name="Freeform 16"/>
          <p:cNvSpPr/>
          <p:nvPr/>
        </p:nvSpPr>
        <p:spPr>
          <a:xfrm rot="-1273715">
            <a:off x="-4608" y="2490515"/>
            <a:ext cx="866594" cy="1083243"/>
          </a:xfrm>
          <a:custGeom>
            <a:avLst/>
            <a:gdLst/>
            <a:ahLst/>
            <a:cxnLst/>
            <a:rect l="l" t="t" r="r" b="b"/>
            <a:pathLst>
              <a:path w="866594" h="1083243">
                <a:moveTo>
                  <a:pt x="0" y="0"/>
                </a:moveTo>
                <a:lnTo>
                  <a:pt x="866595" y="0"/>
                </a:lnTo>
                <a:lnTo>
                  <a:pt x="866595" y="1083243"/>
                </a:lnTo>
                <a:lnTo>
                  <a:pt x="0" y="1083243"/>
                </a:lnTo>
                <a:lnTo>
                  <a:pt x="0" y="0"/>
                </a:lnTo>
                <a:close/>
              </a:path>
            </a:pathLst>
          </a:custGeom>
          <a:blipFill>
            <a:blip r:embed="rId5"/>
            <a:stretch>
              <a:fillRect/>
            </a:stretch>
          </a:blipFill>
        </p:spPr>
        <p:txBody>
          <a:bodyPr/>
          <a:lstStyle/>
          <a:p>
            <a:endParaRPr lang="en-ID"/>
          </a:p>
        </p:txBody>
      </p:sp>
      <p:sp>
        <p:nvSpPr>
          <p:cNvPr id="17" name="Freeform 17"/>
          <p:cNvSpPr/>
          <p:nvPr/>
        </p:nvSpPr>
        <p:spPr>
          <a:xfrm rot="1737876">
            <a:off x="17165003" y="2836351"/>
            <a:ext cx="1358641" cy="563836"/>
          </a:xfrm>
          <a:custGeom>
            <a:avLst/>
            <a:gdLst/>
            <a:ahLst/>
            <a:cxnLst/>
            <a:rect l="l" t="t" r="r" b="b"/>
            <a:pathLst>
              <a:path w="1358641" h="563836">
                <a:moveTo>
                  <a:pt x="0" y="0"/>
                </a:moveTo>
                <a:lnTo>
                  <a:pt x="1358641" y="0"/>
                </a:lnTo>
                <a:lnTo>
                  <a:pt x="1358641" y="563836"/>
                </a:lnTo>
                <a:lnTo>
                  <a:pt x="0" y="563836"/>
                </a:lnTo>
                <a:lnTo>
                  <a:pt x="0" y="0"/>
                </a:lnTo>
                <a:close/>
              </a:path>
            </a:pathLst>
          </a:custGeom>
          <a:blipFill>
            <a:blip r:embed="rId4"/>
            <a:stretch>
              <a:fillRect/>
            </a:stretch>
          </a:blipFill>
        </p:spPr>
        <p:txBody>
          <a:bodyPr/>
          <a:lstStyle/>
          <a:p>
            <a:endParaRPr lang="en-ID"/>
          </a:p>
        </p:txBody>
      </p:sp>
      <p:sp>
        <p:nvSpPr>
          <p:cNvPr id="18" name="Freeform 18"/>
          <p:cNvSpPr/>
          <p:nvPr/>
        </p:nvSpPr>
        <p:spPr>
          <a:xfrm rot="1682426">
            <a:off x="17411027" y="2285352"/>
            <a:ext cx="866594" cy="1083243"/>
          </a:xfrm>
          <a:custGeom>
            <a:avLst/>
            <a:gdLst/>
            <a:ahLst/>
            <a:cxnLst/>
            <a:rect l="l" t="t" r="r" b="b"/>
            <a:pathLst>
              <a:path w="866594" h="1083243">
                <a:moveTo>
                  <a:pt x="0" y="0"/>
                </a:moveTo>
                <a:lnTo>
                  <a:pt x="866594" y="0"/>
                </a:lnTo>
                <a:lnTo>
                  <a:pt x="866594" y="1083243"/>
                </a:lnTo>
                <a:lnTo>
                  <a:pt x="0" y="1083243"/>
                </a:lnTo>
                <a:lnTo>
                  <a:pt x="0" y="0"/>
                </a:lnTo>
                <a:close/>
              </a:path>
            </a:pathLst>
          </a:custGeom>
          <a:blipFill>
            <a:blip r:embed="rId5"/>
            <a:stretch>
              <a:fillRect/>
            </a:stretch>
          </a:blipFill>
        </p:spPr>
        <p:txBody>
          <a:bodyPr/>
          <a:lstStyle/>
          <a:p>
            <a:endParaRPr lang="en-ID"/>
          </a:p>
        </p:txBody>
      </p:sp>
      <p:sp>
        <p:nvSpPr>
          <p:cNvPr id="19" name="Freeform 19"/>
          <p:cNvSpPr/>
          <p:nvPr/>
        </p:nvSpPr>
        <p:spPr>
          <a:xfrm>
            <a:off x="10365783" y="2847052"/>
            <a:ext cx="5126989" cy="5636788"/>
          </a:xfrm>
          <a:custGeom>
            <a:avLst/>
            <a:gdLst/>
            <a:ahLst/>
            <a:cxnLst/>
            <a:rect l="l" t="t" r="r" b="b"/>
            <a:pathLst>
              <a:path w="5126989" h="5636788">
                <a:moveTo>
                  <a:pt x="0" y="0"/>
                </a:moveTo>
                <a:lnTo>
                  <a:pt x="5126989" y="0"/>
                </a:lnTo>
                <a:lnTo>
                  <a:pt x="5126989" y="5636788"/>
                </a:lnTo>
                <a:lnTo>
                  <a:pt x="0" y="5636788"/>
                </a:lnTo>
                <a:lnTo>
                  <a:pt x="0" y="0"/>
                </a:lnTo>
                <a:close/>
              </a:path>
            </a:pathLst>
          </a:custGeom>
          <a:blipFill>
            <a:blip r:embed="rId6"/>
            <a:stretch>
              <a:fillRect l="-1874" r="-3908"/>
            </a:stretch>
          </a:blipFill>
        </p:spPr>
        <p:txBody>
          <a:bodyPr/>
          <a:lstStyle/>
          <a:p>
            <a:endParaRPr lang="en-ID"/>
          </a:p>
        </p:txBody>
      </p:sp>
      <p:sp>
        <p:nvSpPr>
          <p:cNvPr id="20" name="TextBox 20"/>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12 </a:t>
            </a:r>
          </a:p>
        </p:txBody>
      </p:sp>
      <p:sp>
        <p:nvSpPr>
          <p:cNvPr id="21" name="TextBox 21"/>
          <p:cNvSpPr txBox="1"/>
          <p:nvPr/>
        </p:nvSpPr>
        <p:spPr>
          <a:xfrm>
            <a:off x="46577" y="3364723"/>
            <a:ext cx="10319206" cy="5204630"/>
          </a:xfrm>
          <a:prstGeom prst="rect">
            <a:avLst/>
          </a:prstGeom>
        </p:spPr>
        <p:txBody>
          <a:bodyPr lIns="0" tIns="0" rIns="0" bIns="0" rtlCol="0" anchor="t">
            <a:spAutoFit/>
          </a:bodyPr>
          <a:lstStyle/>
          <a:p>
            <a:pPr marL="531106" lvl="1" indent="-265553">
              <a:lnSpc>
                <a:spcPts val="3443"/>
              </a:lnSpc>
              <a:buFont typeface="Arial"/>
              <a:buChar char="•"/>
            </a:pPr>
            <a:r>
              <a:rPr lang="en-US" sz="2459" dirty="0" err="1">
                <a:latin typeface="Canva Sans Medium"/>
              </a:rPr>
              <a:t>Pengembang</a:t>
            </a:r>
            <a:r>
              <a:rPr lang="en-US" sz="2459" dirty="0">
                <a:latin typeface="Canva Sans Medium"/>
              </a:rPr>
              <a:t> </a:t>
            </a:r>
            <a:r>
              <a:rPr lang="en-US" sz="2459" dirty="0" err="1">
                <a:latin typeface="Canva Sans Medium"/>
              </a:rPr>
              <a:t>melakukan</a:t>
            </a:r>
            <a:r>
              <a:rPr lang="en-US" sz="2459" dirty="0">
                <a:latin typeface="Canva Sans Medium"/>
              </a:rPr>
              <a:t> commit </a:t>
            </a:r>
            <a:r>
              <a:rPr lang="en-US" sz="2459" dirty="0" err="1">
                <a:latin typeface="Canva Sans Medium"/>
              </a:rPr>
              <a:t>kode</a:t>
            </a:r>
            <a:r>
              <a:rPr lang="en-US" sz="2459" dirty="0">
                <a:latin typeface="Canva Sans Medium"/>
              </a:rPr>
              <a:t> </a:t>
            </a:r>
            <a:r>
              <a:rPr lang="en-US" sz="2459" dirty="0" err="1">
                <a:latin typeface="Canva Sans Medium"/>
              </a:rPr>
              <a:t>ke</a:t>
            </a:r>
            <a:r>
              <a:rPr lang="en-US" sz="2459" dirty="0">
                <a:latin typeface="Canva Sans Medium"/>
              </a:rPr>
              <a:t> repository GitHub.</a:t>
            </a:r>
          </a:p>
          <a:p>
            <a:pPr marL="531106" lvl="1" indent="-265553">
              <a:lnSpc>
                <a:spcPts val="3443"/>
              </a:lnSpc>
              <a:buFont typeface="Arial"/>
              <a:buChar char="•"/>
            </a:pPr>
            <a:r>
              <a:rPr lang="en-US" sz="2459" dirty="0">
                <a:latin typeface="Canva Sans Medium"/>
              </a:rPr>
              <a:t>GitHub Actions </a:t>
            </a:r>
            <a:r>
              <a:rPr lang="en-US" sz="2459" dirty="0" err="1">
                <a:latin typeface="Canva Sans Medium"/>
              </a:rPr>
              <a:t>akan</a:t>
            </a:r>
            <a:r>
              <a:rPr lang="en-US" sz="2459" dirty="0">
                <a:latin typeface="Canva Sans Medium"/>
              </a:rPr>
              <a:t> </a:t>
            </a:r>
            <a:r>
              <a:rPr lang="en-US" sz="2459" dirty="0" err="1">
                <a:latin typeface="Canva Sans Medium"/>
              </a:rPr>
              <a:t>menjalankan</a:t>
            </a:r>
            <a:r>
              <a:rPr lang="en-US" sz="2459" dirty="0">
                <a:latin typeface="Canva Sans Medium"/>
              </a:rPr>
              <a:t> workflow </a:t>
            </a:r>
            <a:r>
              <a:rPr lang="en-US" sz="2459" dirty="0">
                <a:latin typeface="Canva Sans"/>
              </a:rPr>
              <a:t>build-and-test</a:t>
            </a:r>
            <a:r>
              <a:rPr lang="en-US" sz="2459" dirty="0">
                <a:latin typeface="Canva Sans Medium"/>
              </a:rPr>
              <a:t>.</a:t>
            </a:r>
          </a:p>
          <a:p>
            <a:pPr marL="531106" lvl="1" indent="-265553">
              <a:lnSpc>
                <a:spcPts val="3443"/>
              </a:lnSpc>
              <a:buFont typeface="Arial"/>
              <a:buChar char="•"/>
            </a:pPr>
            <a:r>
              <a:rPr lang="en-US" sz="2459" dirty="0">
                <a:latin typeface="Canva Sans Medium"/>
              </a:rPr>
              <a:t>Workflow </a:t>
            </a:r>
            <a:r>
              <a:rPr lang="en-US" sz="2459" dirty="0">
                <a:latin typeface="Canva Sans"/>
              </a:rPr>
              <a:t>build-and-test</a:t>
            </a:r>
            <a:r>
              <a:rPr lang="en-US" sz="2459" dirty="0">
                <a:latin typeface="Canva Sans Medium"/>
              </a:rPr>
              <a:t> </a:t>
            </a:r>
            <a:r>
              <a:rPr lang="en-US" sz="2459" dirty="0" err="1">
                <a:latin typeface="Canva Sans Medium"/>
              </a:rPr>
              <a:t>akan</a:t>
            </a:r>
            <a:r>
              <a:rPr lang="en-US" sz="2459" dirty="0">
                <a:latin typeface="Canva Sans Medium"/>
              </a:rPr>
              <a:t> </a:t>
            </a:r>
            <a:r>
              <a:rPr lang="en-US" sz="2459" dirty="0" err="1">
                <a:latin typeface="Canva Sans Medium"/>
              </a:rPr>
              <a:t>menjalankan</a:t>
            </a:r>
            <a:r>
              <a:rPr lang="en-US" sz="2459" dirty="0">
                <a:latin typeface="Canva Sans Medium"/>
              </a:rPr>
              <a:t> </a:t>
            </a:r>
            <a:r>
              <a:rPr lang="en-US" sz="2459" dirty="0" err="1">
                <a:latin typeface="Canva Sans Medium"/>
              </a:rPr>
              <a:t>perintah</a:t>
            </a:r>
            <a:r>
              <a:rPr lang="en-US" sz="2459" dirty="0">
                <a:latin typeface="Canva Sans Medium"/>
              </a:rPr>
              <a:t> </a:t>
            </a:r>
            <a:r>
              <a:rPr lang="en-US" sz="2459" dirty="0">
                <a:latin typeface="Canva Sans"/>
              </a:rPr>
              <a:t>docker build</a:t>
            </a:r>
            <a:r>
              <a:rPr lang="en-US" sz="2459" dirty="0">
                <a:latin typeface="Canva Sans Medium"/>
              </a:rPr>
              <a:t> </a:t>
            </a:r>
            <a:r>
              <a:rPr lang="en-US" sz="2459" dirty="0" err="1">
                <a:latin typeface="Canva Sans Medium"/>
              </a:rPr>
              <a:t>untuk</a:t>
            </a:r>
            <a:r>
              <a:rPr lang="en-US" sz="2459" dirty="0">
                <a:latin typeface="Canva Sans Medium"/>
              </a:rPr>
              <a:t> </a:t>
            </a:r>
            <a:r>
              <a:rPr lang="en-US" sz="2459" dirty="0" err="1">
                <a:latin typeface="Canva Sans Medium"/>
              </a:rPr>
              <a:t>membangun</a:t>
            </a:r>
            <a:r>
              <a:rPr lang="en-US" sz="2459" dirty="0">
                <a:latin typeface="Canva Sans Medium"/>
              </a:rPr>
              <a:t> </a:t>
            </a:r>
            <a:r>
              <a:rPr lang="en-US" sz="2459" dirty="0" err="1">
                <a:latin typeface="Canva Sans Medium"/>
              </a:rPr>
              <a:t>kode</a:t>
            </a:r>
            <a:r>
              <a:rPr lang="en-US" sz="2459" dirty="0">
                <a:latin typeface="Canva Sans Medium"/>
              </a:rPr>
              <a:t>.</a:t>
            </a:r>
          </a:p>
          <a:p>
            <a:pPr marL="531106" lvl="1" indent="-265553">
              <a:lnSpc>
                <a:spcPts val="3443"/>
              </a:lnSpc>
              <a:buFont typeface="Arial"/>
              <a:buChar char="•"/>
            </a:pPr>
            <a:r>
              <a:rPr lang="en-US" sz="2459" dirty="0">
                <a:latin typeface="Canva Sans Medium"/>
              </a:rPr>
              <a:t>Workflow </a:t>
            </a:r>
            <a:r>
              <a:rPr lang="en-US" sz="2459" dirty="0">
                <a:latin typeface="Canva Sans"/>
              </a:rPr>
              <a:t>build-and-test</a:t>
            </a:r>
            <a:r>
              <a:rPr lang="en-US" sz="2459" dirty="0">
                <a:latin typeface="Canva Sans Medium"/>
              </a:rPr>
              <a:t> </a:t>
            </a:r>
            <a:r>
              <a:rPr lang="en-US" sz="2459" dirty="0" err="1">
                <a:latin typeface="Canva Sans Medium"/>
              </a:rPr>
              <a:t>akan</a:t>
            </a:r>
            <a:r>
              <a:rPr lang="en-US" sz="2459" dirty="0">
                <a:latin typeface="Canva Sans Medium"/>
              </a:rPr>
              <a:t> </a:t>
            </a:r>
            <a:r>
              <a:rPr lang="en-US" sz="2459" dirty="0" err="1">
                <a:latin typeface="Canva Sans Medium"/>
              </a:rPr>
              <a:t>menjalankan</a:t>
            </a:r>
            <a:r>
              <a:rPr lang="en-US" sz="2459" dirty="0">
                <a:latin typeface="Canva Sans Medium"/>
              </a:rPr>
              <a:t> </a:t>
            </a:r>
            <a:r>
              <a:rPr lang="en-US" sz="2459" dirty="0" err="1">
                <a:latin typeface="Canva Sans Medium"/>
              </a:rPr>
              <a:t>perintah</a:t>
            </a:r>
            <a:r>
              <a:rPr lang="en-US" sz="2459" dirty="0">
                <a:latin typeface="Canva Sans Medium"/>
              </a:rPr>
              <a:t> </a:t>
            </a:r>
            <a:r>
              <a:rPr lang="en-US" sz="2459" dirty="0">
                <a:latin typeface="Canva Sans"/>
              </a:rPr>
              <a:t>docker run</a:t>
            </a:r>
            <a:r>
              <a:rPr lang="en-US" sz="2459" dirty="0">
                <a:latin typeface="Canva Sans Medium"/>
              </a:rPr>
              <a:t> </a:t>
            </a:r>
            <a:r>
              <a:rPr lang="en-US" sz="2459" dirty="0" err="1">
                <a:latin typeface="Canva Sans Medium"/>
              </a:rPr>
              <a:t>untuk</a:t>
            </a:r>
            <a:r>
              <a:rPr lang="en-US" sz="2459" dirty="0">
                <a:latin typeface="Canva Sans Medium"/>
              </a:rPr>
              <a:t> </a:t>
            </a:r>
            <a:r>
              <a:rPr lang="en-US" sz="2459" dirty="0" err="1">
                <a:latin typeface="Canva Sans Medium"/>
              </a:rPr>
              <a:t>menjalankan</a:t>
            </a:r>
            <a:r>
              <a:rPr lang="en-US" sz="2459" dirty="0">
                <a:latin typeface="Canva Sans Medium"/>
              </a:rPr>
              <a:t> unit test.</a:t>
            </a:r>
          </a:p>
          <a:p>
            <a:pPr marL="531106" lvl="1" indent="-265553">
              <a:lnSpc>
                <a:spcPts val="3443"/>
              </a:lnSpc>
              <a:buFont typeface="Arial"/>
              <a:buChar char="•"/>
            </a:pPr>
            <a:r>
              <a:rPr lang="en-US" sz="2459" dirty="0">
                <a:latin typeface="Canva Sans Medium"/>
              </a:rPr>
              <a:t>Jika unit test lulus, workflow </a:t>
            </a:r>
            <a:r>
              <a:rPr lang="en-US" sz="2459" dirty="0">
                <a:latin typeface="Canva Sans"/>
              </a:rPr>
              <a:t>build-and-test</a:t>
            </a:r>
            <a:r>
              <a:rPr lang="en-US" sz="2459" dirty="0">
                <a:latin typeface="Canva Sans Medium"/>
              </a:rPr>
              <a:t> </a:t>
            </a:r>
            <a:r>
              <a:rPr lang="en-US" sz="2459" dirty="0" err="1">
                <a:latin typeface="Canva Sans Medium"/>
              </a:rPr>
              <a:t>akan</a:t>
            </a:r>
            <a:r>
              <a:rPr lang="en-US" sz="2459" dirty="0">
                <a:latin typeface="Canva Sans Medium"/>
              </a:rPr>
              <a:t> </a:t>
            </a:r>
            <a:r>
              <a:rPr lang="en-US" sz="2459" dirty="0" err="1">
                <a:latin typeface="Canva Sans Medium"/>
              </a:rPr>
              <a:t>menjalankan</a:t>
            </a:r>
            <a:r>
              <a:rPr lang="en-US" sz="2459" dirty="0">
                <a:latin typeface="Canva Sans Medium"/>
              </a:rPr>
              <a:t> </a:t>
            </a:r>
            <a:r>
              <a:rPr lang="en-US" sz="2459" dirty="0" err="1">
                <a:latin typeface="Canva Sans Medium"/>
              </a:rPr>
              <a:t>perintah</a:t>
            </a:r>
            <a:r>
              <a:rPr lang="en-US" sz="2459" dirty="0">
                <a:latin typeface="Canva Sans Medium"/>
              </a:rPr>
              <a:t> </a:t>
            </a:r>
            <a:r>
              <a:rPr lang="en-US" sz="2459" dirty="0">
                <a:latin typeface="Canva Sans"/>
              </a:rPr>
              <a:t>docker push</a:t>
            </a:r>
            <a:r>
              <a:rPr lang="en-US" sz="2459" dirty="0">
                <a:latin typeface="Canva Sans Medium"/>
              </a:rPr>
              <a:t> </a:t>
            </a:r>
            <a:r>
              <a:rPr lang="en-US" sz="2459" dirty="0" err="1">
                <a:latin typeface="Canva Sans Medium"/>
              </a:rPr>
              <a:t>untuk</a:t>
            </a:r>
            <a:r>
              <a:rPr lang="en-US" sz="2459" dirty="0">
                <a:latin typeface="Canva Sans Medium"/>
              </a:rPr>
              <a:t> </a:t>
            </a:r>
            <a:r>
              <a:rPr lang="en-US" sz="2459" dirty="0" err="1">
                <a:latin typeface="Canva Sans Medium"/>
              </a:rPr>
              <a:t>menyebarkan</a:t>
            </a:r>
            <a:r>
              <a:rPr lang="en-US" sz="2459" dirty="0">
                <a:latin typeface="Canva Sans Medium"/>
              </a:rPr>
              <a:t> </a:t>
            </a:r>
            <a:r>
              <a:rPr lang="en-US" sz="2459" dirty="0" err="1">
                <a:latin typeface="Canva Sans Medium"/>
              </a:rPr>
              <a:t>kode</a:t>
            </a:r>
            <a:r>
              <a:rPr lang="en-US" sz="2459" dirty="0">
                <a:latin typeface="Canva Sans Medium"/>
              </a:rPr>
              <a:t> </a:t>
            </a:r>
            <a:r>
              <a:rPr lang="en-US" sz="2459" dirty="0" err="1">
                <a:latin typeface="Canva Sans Medium"/>
              </a:rPr>
              <a:t>ke</a:t>
            </a:r>
            <a:r>
              <a:rPr lang="en-US" sz="2459" dirty="0">
                <a:latin typeface="Canva Sans Medium"/>
              </a:rPr>
              <a:t> Docker Hub.</a:t>
            </a:r>
          </a:p>
          <a:p>
            <a:pPr marL="531106" lvl="1" indent="-265553">
              <a:lnSpc>
                <a:spcPts val="3443"/>
              </a:lnSpc>
              <a:buFont typeface="Arial"/>
              <a:buChar char="•"/>
            </a:pPr>
            <a:r>
              <a:rPr lang="en-US" sz="2459" dirty="0" err="1">
                <a:latin typeface="Canva Sans Medium"/>
              </a:rPr>
              <a:t>Pengembang</a:t>
            </a:r>
            <a:r>
              <a:rPr lang="en-US" sz="2459" dirty="0">
                <a:latin typeface="Canva Sans Medium"/>
              </a:rPr>
              <a:t> </a:t>
            </a:r>
            <a:r>
              <a:rPr lang="en-US" sz="2459" dirty="0" err="1">
                <a:latin typeface="Canva Sans Medium"/>
              </a:rPr>
              <a:t>dapat</a:t>
            </a:r>
            <a:r>
              <a:rPr lang="en-US" sz="2459" dirty="0">
                <a:latin typeface="Canva Sans Medium"/>
              </a:rPr>
              <a:t> </a:t>
            </a:r>
            <a:r>
              <a:rPr lang="en-US" sz="2459" dirty="0" err="1">
                <a:latin typeface="Canva Sans Medium"/>
              </a:rPr>
              <a:t>menggunakan</a:t>
            </a:r>
            <a:r>
              <a:rPr lang="en-US" sz="2459" dirty="0">
                <a:latin typeface="Canva Sans Medium"/>
              </a:rPr>
              <a:t> </a:t>
            </a:r>
            <a:r>
              <a:rPr lang="en-US" sz="2459" dirty="0" err="1">
                <a:latin typeface="Canva Sans Medium"/>
              </a:rPr>
              <a:t>perintah</a:t>
            </a:r>
            <a:r>
              <a:rPr lang="en-US" sz="2459" dirty="0">
                <a:latin typeface="Canva Sans Medium"/>
              </a:rPr>
              <a:t> </a:t>
            </a:r>
            <a:r>
              <a:rPr lang="en-US" sz="2459" dirty="0">
                <a:latin typeface="Canva Sans"/>
              </a:rPr>
              <a:t>docker pull</a:t>
            </a:r>
            <a:r>
              <a:rPr lang="en-US" sz="2459" dirty="0">
                <a:latin typeface="Canva Sans Medium"/>
              </a:rPr>
              <a:t> </a:t>
            </a:r>
            <a:r>
              <a:rPr lang="en-US" sz="2459" dirty="0" err="1">
                <a:latin typeface="Canva Sans Medium"/>
              </a:rPr>
              <a:t>untuk</a:t>
            </a:r>
            <a:r>
              <a:rPr lang="en-US" sz="2459" dirty="0">
                <a:latin typeface="Canva Sans Medium"/>
              </a:rPr>
              <a:t> </a:t>
            </a:r>
            <a:r>
              <a:rPr lang="en-US" sz="2459" dirty="0" err="1">
                <a:latin typeface="Canva Sans Medium"/>
              </a:rPr>
              <a:t>menarik</a:t>
            </a:r>
            <a:r>
              <a:rPr lang="en-US" sz="2459" dirty="0">
                <a:latin typeface="Canva Sans Medium"/>
              </a:rPr>
              <a:t> </a:t>
            </a:r>
            <a:r>
              <a:rPr lang="en-US" sz="2459" dirty="0" err="1">
                <a:latin typeface="Canva Sans Medium"/>
              </a:rPr>
              <a:t>kode</a:t>
            </a:r>
            <a:r>
              <a:rPr lang="en-US" sz="2459" dirty="0">
                <a:latin typeface="Canva Sans Medium"/>
              </a:rPr>
              <a:t> </a:t>
            </a:r>
            <a:r>
              <a:rPr lang="en-US" sz="2459" dirty="0" err="1">
                <a:latin typeface="Canva Sans Medium"/>
              </a:rPr>
              <a:t>dari</a:t>
            </a:r>
            <a:r>
              <a:rPr lang="en-US" sz="2459" dirty="0">
                <a:latin typeface="Canva Sans Medium"/>
              </a:rPr>
              <a:t> Docker Hub dan deploy </a:t>
            </a:r>
            <a:r>
              <a:rPr lang="en-US" sz="2459" dirty="0" err="1">
                <a:latin typeface="Canva Sans Medium"/>
              </a:rPr>
              <a:t>ke</a:t>
            </a:r>
            <a:r>
              <a:rPr lang="en-US" sz="2459" dirty="0">
                <a:latin typeface="Canva Sans Medium"/>
              </a:rPr>
              <a:t> </a:t>
            </a:r>
            <a:r>
              <a:rPr lang="en-US" sz="2459" dirty="0" err="1">
                <a:latin typeface="Canva Sans Medium"/>
              </a:rPr>
              <a:t>lingkungan</a:t>
            </a:r>
            <a:r>
              <a:rPr lang="en-US" sz="2459" dirty="0">
                <a:latin typeface="Canva Sans Medium"/>
              </a:rPr>
              <a:t> </a:t>
            </a:r>
            <a:r>
              <a:rPr lang="en-US" sz="2459" dirty="0" err="1">
                <a:latin typeface="Canva Sans Medium"/>
              </a:rPr>
              <a:t>produksi</a:t>
            </a:r>
            <a:r>
              <a:rPr lang="en-US" sz="2459" dirty="0">
                <a:latin typeface="Canva Sans Medium"/>
              </a:rPr>
              <a:t>.</a:t>
            </a:r>
          </a:p>
          <a:p>
            <a:pPr algn="ctr">
              <a:lnSpc>
                <a:spcPts val="3443"/>
              </a:lnSpc>
            </a:pPr>
            <a:endParaRPr lang="en-US" sz="2459" dirty="0">
              <a:solidFill>
                <a:srgbClr val="000000"/>
              </a:solidFill>
              <a:latin typeface="Canva Sans Medium"/>
            </a:endParaRPr>
          </a:p>
        </p:txBody>
      </p:sp>
      <p:sp>
        <p:nvSpPr>
          <p:cNvPr id="22" name="TextBox 22"/>
          <p:cNvSpPr txBox="1"/>
          <p:nvPr/>
        </p:nvSpPr>
        <p:spPr>
          <a:xfrm>
            <a:off x="15399491" y="3169116"/>
            <a:ext cx="2888509" cy="5491280"/>
          </a:xfrm>
          <a:prstGeom prst="rect">
            <a:avLst/>
          </a:prstGeom>
        </p:spPr>
        <p:txBody>
          <a:bodyPr lIns="0" tIns="0" rIns="0" bIns="0" rtlCol="0" anchor="t">
            <a:spAutoFit/>
          </a:bodyPr>
          <a:lstStyle/>
          <a:p>
            <a:pPr algn="ctr">
              <a:lnSpc>
                <a:spcPts val="4867"/>
              </a:lnSpc>
            </a:pPr>
            <a:r>
              <a:rPr lang="en-US" sz="3476">
                <a:solidFill>
                  <a:srgbClr val="000000"/>
                </a:solidFill>
                <a:latin typeface="Canva Sans"/>
              </a:rPr>
              <a:t>Berikut adalah sebagai contoh workflow build-and-test di GitHub Actions: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EECC"/>
        </a:solidFill>
        <a:effectLst/>
      </p:bgPr>
    </p:bg>
    <p:spTree>
      <p:nvGrpSpPr>
        <p:cNvPr id="1" name=""/>
        <p:cNvGrpSpPr/>
        <p:nvPr/>
      </p:nvGrpSpPr>
      <p:grpSpPr>
        <a:xfrm>
          <a:off x="0" y="0"/>
          <a:ext cx="0" cy="0"/>
          <a:chOff x="0" y="0"/>
          <a:chExt cx="0" cy="0"/>
        </a:xfrm>
      </p:grpSpPr>
      <p:sp>
        <p:nvSpPr>
          <p:cNvPr id="2" name="Freeform 2"/>
          <p:cNvSpPr/>
          <p:nvPr/>
        </p:nvSpPr>
        <p:spPr>
          <a:xfrm>
            <a:off x="13473362" y="-2108831"/>
            <a:ext cx="9629275" cy="3939979"/>
          </a:xfrm>
          <a:custGeom>
            <a:avLst/>
            <a:gdLst/>
            <a:ahLst/>
            <a:cxnLst/>
            <a:rect l="l" t="t" r="r" b="b"/>
            <a:pathLst>
              <a:path w="9629275" h="3939979">
                <a:moveTo>
                  <a:pt x="0" y="0"/>
                </a:moveTo>
                <a:lnTo>
                  <a:pt x="9629276" y="0"/>
                </a:lnTo>
                <a:lnTo>
                  <a:pt x="9629276" y="3939978"/>
                </a:lnTo>
                <a:lnTo>
                  <a:pt x="0" y="3939978"/>
                </a:lnTo>
                <a:lnTo>
                  <a:pt x="0" y="0"/>
                </a:lnTo>
                <a:close/>
              </a:path>
            </a:pathLst>
          </a:custGeom>
          <a:blipFill>
            <a:blip r:embed="rId2"/>
            <a:stretch>
              <a:fillRect/>
            </a:stretch>
          </a:blipFill>
        </p:spPr>
        <p:txBody>
          <a:bodyPr/>
          <a:lstStyle/>
          <a:p>
            <a:endParaRPr lang="en-ID"/>
          </a:p>
        </p:txBody>
      </p:sp>
      <p:sp>
        <p:nvSpPr>
          <p:cNvPr id="3" name="Freeform 3"/>
          <p:cNvSpPr/>
          <p:nvPr/>
        </p:nvSpPr>
        <p:spPr>
          <a:xfrm rot="1048084" flipV="1">
            <a:off x="-1784063" y="8514346"/>
            <a:ext cx="6120409" cy="4207781"/>
          </a:xfrm>
          <a:custGeom>
            <a:avLst/>
            <a:gdLst/>
            <a:ahLst/>
            <a:cxnLst/>
            <a:rect l="l" t="t" r="r" b="b"/>
            <a:pathLst>
              <a:path w="6120409" h="4207781">
                <a:moveTo>
                  <a:pt x="0" y="4207782"/>
                </a:moveTo>
                <a:lnTo>
                  <a:pt x="6120409" y="4207782"/>
                </a:lnTo>
                <a:lnTo>
                  <a:pt x="6120409" y="0"/>
                </a:lnTo>
                <a:lnTo>
                  <a:pt x="0" y="0"/>
                </a:lnTo>
                <a:lnTo>
                  <a:pt x="0" y="4207782"/>
                </a:lnTo>
                <a:close/>
              </a:path>
            </a:pathLst>
          </a:custGeom>
          <a:blipFill>
            <a:blip r:embed="rId3"/>
            <a:stretch>
              <a:fillRect/>
            </a:stretch>
          </a:blipFill>
        </p:spPr>
        <p:txBody>
          <a:bodyPr/>
          <a:lstStyle/>
          <a:p>
            <a:endParaRPr lang="en-ID"/>
          </a:p>
        </p:txBody>
      </p:sp>
      <p:sp>
        <p:nvSpPr>
          <p:cNvPr id="4" name="TextBox 4"/>
          <p:cNvSpPr txBox="1"/>
          <p:nvPr/>
        </p:nvSpPr>
        <p:spPr>
          <a:xfrm>
            <a:off x="3893918" y="3645161"/>
            <a:ext cx="10500164" cy="1999605"/>
          </a:xfrm>
          <a:prstGeom prst="rect">
            <a:avLst/>
          </a:prstGeom>
        </p:spPr>
        <p:txBody>
          <a:bodyPr lIns="0" tIns="0" rIns="0" bIns="0" rtlCol="0" anchor="t">
            <a:spAutoFit/>
          </a:bodyPr>
          <a:lstStyle/>
          <a:p>
            <a:pPr algn="ctr">
              <a:lnSpc>
                <a:spcPts val="14977"/>
              </a:lnSpc>
            </a:pPr>
            <a:r>
              <a:rPr lang="en-US" sz="14977">
                <a:solidFill>
                  <a:srgbClr val="424530"/>
                </a:solidFill>
                <a:latin typeface="Sansita Ultra-Bold"/>
              </a:rPr>
              <a:t>Thank You</a:t>
            </a:r>
          </a:p>
        </p:txBody>
      </p:sp>
      <p:sp>
        <p:nvSpPr>
          <p:cNvPr id="5" name="Freeform 5"/>
          <p:cNvSpPr/>
          <p:nvPr/>
        </p:nvSpPr>
        <p:spPr>
          <a:xfrm>
            <a:off x="3532061" y="3199702"/>
            <a:ext cx="983791" cy="1311721"/>
          </a:xfrm>
          <a:custGeom>
            <a:avLst/>
            <a:gdLst/>
            <a:ahLst/>
            <a:cxnLst/>
            <a:rect l="l" t="t" r="r" b="b"/>
            <a:pathLst>
              <a:path w="983791" h="1311721">
                <a:moveTo>
                  <a:pt x="0" y="0"/>
                </a:moveTo>
                <a:lnTo>
                  <a:pt x="983790" y="0"/>
                </a:lnTo>
                <a:lnTo>
                  <a:pt x="983790" y="1311721"/>
                </a:lnTo>
                <a:lnTo>
                  <a:pt x="0" y="131172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D"/>
          </a:p>
        </p:txBody>
      </p:sp>
      <p:sp>
        <p:nvSpPr>
          <p:cNvPr id="6" name="Freeform 6"/>
          <p:cNvSpPr/>
          <p:nvPr/>
        </p:nvSpPr>
        <p:spPr>
          <a:xfrm flipH="1">
            <a:off x="13772149" y="4561777"/>
            <a:ext cx="983791" cy="1311721"/>
          </a:xfrm>
          <a:custGeom>
            <a:avLst/>
            <a:gdLst/>
            <a:ahLst/>
            <a:cxnLst/>
            <a:rect l="l" t="t" r="r" b="b"/>
            <a:pathLst>
              <a:path w="983791" h="1311721">
                <a:moveTo>
                  <a:pt x="983790" y="0"/>
                </a:moveTo>
                <a:lnTo>
                  <a:pt x="0" y="0"/>
                </a:lnTo>
                <a:lnTo>
                  <a:pt x="0" y="1311721"/>
                </a:lnTo>
                <a:lnTo>
                  <a:pt x="983790" y="1311721"/>
                </a:lnTo>
                <a:lnTo>
                  <a:pt x="98379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ID"/>
          </a:p>
        </p:txBody>
      </p:sp>
      <p:sp>
        <p:nvSpPr>
          <p:cNvPr id="7" name="Freeform 7"/>
          <p:cNvSpPr/>
          <p:nvPr/>
        </p:nvSpPr>
        <p:spPr>
          <a:xfrm rot="3887702" flipH="1">
            <a:off x="861952" y="6256734"/>
            <a:ext cx="2808181" cy="5479378"/>
          </a:xfrm>
          <a:custGeom>
            <a:avLst/>
            <a:gdLst/>
            <a:ahLst/>
            <a:cxnLst/>
            <a:rect l="l" t="t" r="r" b="b"/>
            <a:pathLst>
              <a:path w="2808181" h="5479378">
                <a:moveTo>
                  <a:pt x="2808182" y="0"/>
                </a:moveTo>
                <a:lnTo>
                  <a:pt x="0" y="0"/>
                </a:lnTo>
                <a:lnTo>
                  <a:pt x="0" y="5479378"/>
                </a:lnTo>
                <a:lnTo>
                  <a:pt x="2808182" y="5479378"/>
                </a:lnTo>
                <a:lnTo>
                  <a:pt x="2808182" y="0"/>
                </a:lnTo>
                <a:close/>
              </a:path>
            </a:pathLst>
          </a:custGeom>
          <a:blipFill>
            <a:blip r:embed="rId6"/>
            <a:stretch>
              <a:fillRect/>
            </a:stretch>
          </a:blipFill>
        </p:spPr>
        <p:txBody>
          <a:bodyPr/>
          <a:lstStyle/>
          <a:p>
            <a:endParaRPr lang="en-ID"/>
          </a:p>
        </p:txBody>
      </p:sp>
      <p:sp>
        <p:nvSpPr>
          <p:cNvPr id="8" name="Freeform 8"/>
          <p:cNvSpPr/>
          <p:nvPr/>
        </p:nvSpPr>
        <p:spPr>
          <a:xfrm rot="-6421090">
            <a:off x="15278112" y="-1124257"/>
            <a:ext cx="2051023" cy="4329335"/>
          </a:xfrm>
          <a:custGeom>
            <a:avLst/>
            <a:gdLst/>
            <a:ahLst/>
            <a:cxnLst/>
            <a:rect l="l" t="t" r="r" b="b"/>
            <a:pathLst>
              <a:path w="2051023" h="4329335">
                <a:moveTo>
                  <a:pt x="0" y="0"/>
                </a:moveTo>
                <a:lnTo>
                  <a:pt x="2051023" y="0"/>
                </a:lnTo>
                <a:lnTo>
                  <a:pt x="2051023" y="4329335"/>
                </a:lnTo>
                <a:lnTo>
                  <a:pt x="0" y="4329335"/>
                </a:lnTo>
                <a:lnTo>
                  <a:pt x="0" y="0"/>
                </a:lnTo>
                <a:close/>
              </a:path>
            </a:pathLst>
          </a:custGeom>
          <a:blipFill>
            <a:blip r:embed="rId7"/>
            <a:stretch>
              <a:fillRect/>
            </a:stretch>
          </a:blipFill>
        </p:spPr>
        <p:txBody>
          <a:bodyPr/>
          <a:lstStyle/>
          <a:p>
            <a:endParaRPr lang="en-ID"/>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A58E74"/>
        </a:solidFill>
        <a:effectLst/>
      </p:bgPr>
    </p:bg>
    <p:spTree>
      <p:nvGrpSpPr>
        <p:cNvPr id="1" name=""/>
        <p:cNvGrpSpPr/>
        <p:nvPr/>
      </p:nvGrpSpPr>
      <p:grpSpPr>
        <a:xfrm>
          <a:off x="0" y="0"/>
          <a:ext cx="0" cy="0"/>
          <a:chOff x="0" y="0"/>
          <a:chExt cx="0" cy="0"/>
        </a:xfrm>
      </p:grpSpPr>
      <p:grpSp>
        <p:nvGrpSpPr>
          <p:cNvPr id="2" name="Group 2"/>
          <p:cNvGrpSpPr/>
          <p:nvPr/>
        </p:nvGrpSpPr>
        <p:grpSpPr>
          <a:xfrm>
            <a:off x="-369234" y="9258300"/>
            <a:ext cx="19026469" cy="1049995"/>
            <a:chOff x="0" y="0"/>
            <a:chExt cx="5011086" cy="276542"/>
          </a:xfrm>
        </p:grpSpPr>
        <p:sp>
          <p:nvSpPr>
            <p:cNvPr id="3" name="Freeform 3"/>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4" name="TextBox 4"/>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grpSp>
        <p:nvGrpSpPr>
          <p:cNvPr id="5" name="Group 5"/>
          <p:cNvGrpSpPr/>
          <p:nvPr/>
        </p:nvGrpSpPr>
        <p:grpSpPr>
          <a:xfrm>
            <a:off x="1737455" y="3088866"/>
            <a:ext cx="14813089" cy="5400504"/>
            <a:chOff x="0" y="0"/>
            <a:chExt cx="3901390" cy="1422355"/>
          </a:xfrm>
        </p:grpSpPr>
        <p:sp>
          <p:nvSpPr>
            <p:cNvPr id="6" name="Freeform 6"/>
            <p:cNvSpPr/>
            <p:nvPr/>
          </p:nvSpPr>
          <p:spPr>
            <a:xfrm>
              <a:off x="0" y="0"/>
              <a:ext cx="3901390" cy="1422355"/>
            </a:xfrm>
            <a:custGeom>
              <a:avLst/>
              <a:gdLst/>
              <a:ahLst/>
              <a:cxnLst/>
              <a:rect l="l" t="t" r="r" b="b"/>
              <a:pathLst>
                <a:path w="3901390" h="1422355">
                  <a:moveTo>
                    <a:pt x="4704" y="0"/>
                  </a:moveTo>
                  <a:lnTo>
                    <a:pt x="3896686" y="0"/>
                  </a:lnTo>
                  <a:cubicBezTo>
                    <a:pt x="3897933" y="0"/>
                    <a:pt x="3899130" y="496"/>
                    <a:pt x="3900012" y="1378"/>
                  </a:cubicBezTo>
                  <a:cubicBezTo>
                    <a:pt x="3900894" y="2260"/>
                    <a:pt x="3901390" y="3456"/>
                    <a:pt x="3901390" y="4704"/>
                  </a:cubicBezTo>
                  <a:lnTo>
                    <a:pt x="3901390" y="1417651"/>
                  </a:lnTo>
                  <a:cubicBezTo>
                    <a:pt x="3901390" y="1418899"/>
                    <a:pt x="3900894" y="1420095"/>
                    <a:pt x="3900012" y="1420977"/>
                  </a:cubicBezTo>
                  <a:cubicBezTo>
                    <a:pt x="3899130" y="1421859"/>
                    <a:pt x="3897933" y="1422355"/>
                    <a:pt x="3896686" y="1422355"/>
                  </a:cubicBezTo>
                  <a:lnTo>
                    <a:pt x="4704" y="1422355"/>
                  </a:lnTo>
                  <a:cubicBezTo>
                    <a:pt x="3456" y="1422355"/>
                    <a:pt x="2260" y="1421859"/>
                    <a:pt x="1378" y="1420977"/>
                  </a:cubicBezTo>
                  <a:cubicBezTo>
                    <a:pt x="496" y="1420095"/>
                    <a:pt x="0" y="1418899"/>
                    <a:pt x="0" y="1417651"/>
                  </a:cubicBezTo>
                  <a:lnTo>
                    <a:pt x="0" y="4704"/>
                  </a:lnTo>
                  <a:cubicBezTo>
                    <a:pt x="0" y="3456"/>
                    <a:pt x="496" y="2260"/>
                    <a:pt x="1378" y="1378"/>
                  </a:cubicBezTo>
                  <a:cubicBezTo>
                    <a:pt x="2260" y="496"/>
                    <a:pt x="3456" y="0"/>
                    <a:pt x="4704" y="0"/>
                  </a:cubicBezTo>
                  <a:close/>
                </a:path>
              </a:pathLst>
            </a:custGeom>
            <a:solidFill>
              <a:srgbClr val="FFF2E5"/>
            </a:solidFill>
          </p:spPr>
          <p:txBody>
            <a:bodyPr/>
            <a:lstStyle/>
            <a:p>
              <a:endParaRPr lang="en-ID"/>
            </a:p>
          </p:txBody>
        </p:sp>
        <p:sp>
          <p:nvSpPr>
            <p:cNvPr id="7" name="TextBox 7"/>
            <p:cNvSpPr txBox="1"/>
            <p:nvPr/>
          </p:nvSpPr>
          <p:spPr>
            <a:xfrm>
              <a:off x="0" y="-76200"/>
              <a:ext cx="3901390" cy="1498555"/>
            </a:xfrm>
            <a:prstGeom prst="rect">
              <a:avLst/>
            </a:prstGeom>
          </p:spPr>
          <p:txBody>
            <a:bodyPr lIns="50800" tIns="50800" rIns="50800" bIns="50800" rtlCol="0" anchor="ctr"/>
            <a:lstStyle/>
            <a:p>
              <a:pPr algn="ctr">
                <a:lnSpc>
                  <a:spcPts val="3500"/>
                </a:lnSpc>
              </a:pPr>
              <a:endParaRPr/>
            </a:p>
          </p:txBody>
        </p:sp>
      </p:grpSp>
      <p:sp>
        <p:nvSpPr>
          <p:cNvPr id="8" name="Freeform 8"/>
          <p:cNvSpPr/>
          <p:nvPr/>
        </p:nvSpPr>
        <p:spPr>
          <a:xfrm rot="-1218265">
            <a:off x="802370" y="2956576"/>
            <a:ext cx="2160485" cy="896601"/>
          </a:xfrm>
          <a:custGeom>
            <a:avLst/>
            <a:gdLst/>
            <a:ahLst/>
            <a:cxnLst/>
            <a:rect l="l" t="t" r="r" b="b"/>
            <a:pathLst>
              <a:path w="2160485" h="896601">
                <a:moveTo>
                  <a:pt x="0" y="0"/>
                </a:moveTo>
                <a:lnTo>
                  <a:pt x="2160485" y="0"/>
                </a:lnTo>
                <a:lnTo>
                  <a:pt x="2160485" y="896602"/>
                </a:lnTo>
                <a:lnTo>
                  <a:pt x="0" y="896602"/>
                </a:lnTo>
                <a:lnTo>
                  <a:pt x="0" y="0"/>
                </a:lnTo>
                <a:close/>
              </a:path>
            </a:pathLst>
          </a:custGeom>
          <a:blipFill>
            <a:blip r:embed="rId2"/>
            <a:stretch>
              <a:fillRect/>
            </a:stretch>
          </a:blipFill>
        </p:spPr>
        <p:txBody>
          <a:bodyPr/>
          <a:lstStyle/>
          <a:p>
            <a:endParaRPr lang="en-ID"/>
          </a:p>
        </p:txBody>
      </p:sp>
      <p:sp>
        <p:nvSpPr>
          <p:cNvPr id="9" name="TextBox 9"/>
          <p:cNvSpPr txBox="1"/>
          <p:nvPr/>
        </p:nvSpPr>
        <p:spPr>
          <a:xfrm>
            <a:off x="6791272" y="1433750"/>
            <a:ext cx="4705457" cy="936625"/>
          </a:xfrm>
          <a:prstGeom prst="rect">
            <a:avLst/>
          </a:prstGeom>
        </p:spPr>
        <p:txBody>
          <a:bodyPr lIns="0" tIns="0" rIns="0" bIns="0" rtlCol="0" anchor="t">
            <a:spAutoFit/>
          </a:bodyPr>
          <a:lstStyle/>
          <a:p>
            <a:pPr algn="ctr">
              <a:lnSpc>
                <a:spcPts val="7699"/>
              </a:lnSpc>
            </a:pPr>
            <a:r>
              <a:rPr lang="en-US" sz="5499">
                <a:solidFill>
                  <a:srgbClr val="FDEECC"/>
                </a:solidFill>
                <a:latin typeface="Sansita Heavy"/>
              </a:rPr>
              <a:t>Agenda</a:t>
            </a:r>
          </a:p>
        </p:txBody>
      </p:sp>
      <p:sp>
        <p:nvSpPr>
          <p:cNvPr id="10" name="Freeform 10"/>
          <p:cNvSpPr/>
          <p:nvPr/>
        </p:nvSpPr>
        <p:spPr>
          <a:xfrm>
            <a:off x="10339042" y="2246006"/>
            <a:ext cx="624478" cy="628405"/>
          </a:xfrm>
          <a:custGeom>
            <a:avLst/>
            <a:gdLst/>
            <a:ahLst/>
            <a:cxnLst/>
            <a:rect l="l" t="t" r="r" b="b"/>
            <a:pathLst>
              <a:path w="624478" h="628405">
                <a:moveTo>
                  <a:pt x="0" y="0"/>
                </a:moveTo>
                <a:lnTo>
                  <a:pt x="624478" y="0"/>
                </a:lnTo>
                <a:lnTo>
                  <a:pt x="624478" y="628405"/>
                </a:lnTo>
                <a:lnTo>
                  <a:pt x="0" y="628405"/>
                </a:lnTo>
                <a:lnTo>
                  <a:pt x="0" y="0"/>
                </a:lnTo>
                <a:close/>
              </a:path>
            </a:pathLst>
          </a:custGeom>
          <a:blipFill>
            <a:blip r:embed="rId3"/>
            <a:stretch>
              <a:fillRect/>
            </a:stretch>
          </a:blipFill>
        </p:spPr>
        <p:txBody>
          <a:bodyPr/>
          <a:lstStyle/>
          <a:p>
            <a:endParaRPr lang="en-ID"/>
          </a:p>
        </p:txBody>
      </p:sp>
      <p:sp>
        <p:nvSpPr>
          <p:cNvPr id="11" name="Freeform 11"/>
          <p:cNvSpPr/>
          <p:nvPr/>
        </p:nvSpPr>
        <p:spPr>
          <a:xfrm rot="-864510">
            <a:off x="15423324" y="-755387"/>
            <a:ext cx="4841999" cy="2950618"/>
          </a:xfrm>
          <a:custGeom>
            <a:avLst/>
            <a:gdLst/>
            <a:ahLst/>
            <a:cxnLst/>
            <a:rect l="l" t="t" r="r" b="b"/>
            <a:pathLst>
              <a:path w="4841999" h="2950618">
                <a:moveTo>
                  <a:pt x="0" y="0"/>
                </a:moveTo>
                <a:lnTo>
                  <a:pt x="4841999" y="0"/>
                </a:lnTo>
                <a:lnTo>
                  <a:pt x="4841999" y="2950618"/>
                </a:lnTo>
                <a:lnTo>
                  <a:pt x="0" y="2950618"/>
                </a:lnTo>
                <a:lnTo>
                  <a:pt x="0" y="0"/>
                </a:lnTo>
                <a:close/>
              </a:path>
            </a:pathLst>
          </a:custGeom>
          <a:blipFill>
            <a:blip r:embed="rId4"/>
            <a:stretch>
              <a:fillRect r="-212502"/>
            </a:stretch>
          </a:blipFill>
        </p:spPr>
        <p:txBody>
          <a:bodyPr/>
          <a:lstStyle/>
          <a:p>
            <a:endParaRPr lang="en-ID"/>
          </a:p>
        </p:txBody>
      </p:sp>
      <p:sp>
        <p:nvSpPr>
          <p:cNvPr id="12" name="Freeform 12"/>
          <p:cNvSpPr/>
          <p:nvPr/>
        </p:nvSpPr>
        <p:spPr>
          <a:xfrm rot="-1273715">
            <a:off x="1193592" y="2437050"/>
            <a:ext cx="1378042" cy="1722553"/>
          </a:xfrm>
          <a:custGeom>
            <a:avLst/>
            <a:gdLst/>
            <a:ahLst/>
            <a:cxnLst/>
            <a:rect l="l" t="t" r="r" b="b"/>
            <a:pathLst>
              <a:path w="1378042" h="1722553">
                <a:moveTo>
                  <a:pt x="0" y="0"/>
                </a:moveTo>
                <a:lnTo>
                  <a:pt x="1378042" y="0"/>
                </a:lnTo>
                <a:lnTo>
                  <a:pt x="1378042" y="1722553"/>
                </a:lnTo>
                <a:lnTo>
                  <a:pt x="0" y="1722553"/>
                </a:lnTo>
                <a:lnTo>
                  <a:pt x="0" y="0"/>
                </a:lnTo>
                <a:close/>
              </a:path>
            </a:pathLst>
          </a:custGeom>
          <a:blipFill>
            <a:blip r:embed="rId5"/>
            <a:stretch>
              <a:fillRect/>
            </a:stretch>
          </a:blipFill>
        </p:spPr>
        <p:txBody>
          <a:bodyPr/>
          <a:lstStyle/>
          <a:p>
            <a:endParaRPr lang="en-ID"/>
          </a:p>
        </p:txBody>
      </p:sp>
      <p:sp>
        <p:nvSpPr>
          <p:cNvPr id="13" name="TextBox 13"/>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2 </a:t>
            </a:r>
          </a:p>
        </p:txBody>
      </p:sp>
      <p:sp>
        <p:nvSpPr>
          <p:cNvPr id="14" name="TextBox 14"/>
          <p:cNvSpPr txBox="1"/>
          <p:nvPr/>
        </p:nvSpPr>
        <p:spPr>
          <a:xfrm>
            <a:off x="2010345" y="3078299"/>
            <a:ext cx="14267310" cy="5292511"/>
          </a:xfrm>
          <a:prstGeom prst="rect">
            <a:avLst/>
          </a:prstGeom>
        </p:spPr>
        <p:txBody>
          <a:bodyPr lIns="0" tIns="0" rIns="0" bIns="0" rtlCol="0" anchor="t">
            <a:spAutoFit/>
          </a:bodyPr>
          <a:lstStyle/>
          <a:p>
            <a:pPr marL="1081316" lvl="1" indent="-540658">
              <a:lnSpc>
                <a:spcPts val="7011"/>
              </a:lnSpc>
              <a:buFont typeface="Arial"/>
              <a:buChar char="•"/>
            </a:pPr>
            <a:r>
              <a:rPr lang="en-US" sz="5008">
                <a:solidFill>
                  <a:srgbClr val="000000"/>
                </a:solidFill>
                <a:latin typeface="Canva Sans Bold"/>
              </a:rPr>
              <a:t>Pengertian dan mengapa Unit Test </a:t>
            </a:r>
          </a:p>
          <a:p>
            <a:pPr marL="1081316" lvl="1" indent="-540658">
              <a:lnSpc>
                <a:spcPts val="7011"/>
              </a:lnSpc>
              <a:buFont typeface="Arial"/>
              <a:buChar char="•"/>
            </a:pPr>
            <a:r>
              <a:rPr lang="en-US" sz="5008">
                <a:solidFill>
                  <a:srgbClr val="000000"/>
                </a:solidFill>
                <a:latin typeface="Canva Sans Bold"/>
              </a:rPr>
              <a:t>Pengertian, tujuan,metode WhiteBox</a:t>
            </a:r>
          </a:p>
          <a:p>
            <a:pPr marL="1081316" lvl="1" indent="-540658">
              <a:lnSpc>
                <a:spcPts val="7011"/>
              </a:lnSpc>
              <a:buFont typeface="Arial"/>
              <a:buChar char="•"/>
            </a:pPr>
            <a:r>
              <a:rPr lang="en-US" sz="5008">
                <a:solidFill>
                  <a:srgbClr val="000000"/>
                </a:solidFill>
                <a:latin typeface="Canva Sans Bold"/>
              </a:rPr>
              <a:t>Pengertian, dan manfaat CI/CD</a:t>
            </a:r>
          </a:p>
          <a:p>
            <a:pPr marL="1081316" lvl="1" indent="-540658">
              <a:lnSpc>
                <a:spcPts val="7011"/>
              </a:lnSpc>
              <a:buFont typeface="Arial"/>
              <a:buChar char="•"/>
            </a:pPr>
            <a:r>
              <a:rPr lang="en-US" sz="5008">
                <a:solidFill>
                  <a:srgbClr val="000000"/>
                </a:solidFill>
                <a:latin typeface="Canva Sans Bold"/>
              </a:rPr>
              <a:t>Cara kerja Unit Test</a:t>
            </a:r>
          </a:p>
          <a:p>
            <a:pPr marL="1081316" lvl="1" indent="-540658">
              <a:lnSpc>
                <a:spcPts val="7011"/>
              </a:lnSpc>
              <a:buFont typeface="Arial"/>
              <a:buChar char="•"/>
            </a:pPr>
            <a:r>
              <a:rPr lang="en-US" sz="5008">
                <a:solidFill>
                  <a:srgbClr val="000000"/>
                </a:solidFill>
                <a:latin typeface="Canva Sans Bold"/>
              </a:rPr>
              <a:t>Cara kerja metode WhiteBox</a:t>
            </a:r>
          </a:p>
          <a:p>
            <a:pPr marL="1081316" lvl="1" indent="-540658">
              <a:lnSpc>
                <a:spcPts val="7011"/>
              </a:lnSpc>
              <a:buFont typeface="Arial"/>
              <a:buChar char="•"/>
            </a:pPr>
            <a:r>
              <a:rPr lang="en-US" sz="5008">
                <a:solidFill>
                  <a:srgbClr val="000000"/>
                </a:solidFill>
                <a:latin typeface="Canva Sans Bold"/>
              </a:rPr>
              <a:t>Cara kerja  CI/CD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09132"/>
        </a:solidFill>
        <a:effectLst/>
      </p:bgPr>
    </p:bg>
    <p:spTree>
      <p:nvGrpSpPr>
        <p:cNvPr id="1" name=""/>
        <p:cNvGrpSpPr/>
        <p:nvPr/>
      </p:nvGrpSpPr>
      <p:grpSpPr>
        <a:xfrm>
          <a:off x="0" y="0"/>
          <a:ext cx="0" cy="0"/>
          <a:chOff x="0" y="0"/>
          <a:chExt cx="0" cy="0"/>
        </a:xfrm>
      </p:grpSpPr>
      <p:grpSp>
        <p:nvGrpSpPr>
          <p:cNvPr id="2" name="Group 2"/>
          <p:cNvGrpSpPr/>
          <p:nvPr/>
        </p:nvGrpSpPr>
        <p:grpSpPr>
          <a:xfrm>
            <a:off x="-369234" y="9258300"/>
            <a:ext cx="19026469" cy="1049995"/>
            <a:chOff x="0" y="0"/>
            <a:chExt cx="5011086" cy="276542"/>
          </a:xfrm>
        </p:grpSpPr>
        <p:sp>
          <p:nvSpPr>
            <p:cNvPr id="3" name="Freeform 3"/>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4" name="TextBox 4"/>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grpSp>
        <p:nvGrpSpPr>
          <p:cNvPr id="5" name="Group 5"/>
          <p:cNvGrpSpPr/>
          <p:nvPr/>
        </p:nvGrpSpPr>
        <p:grpSpPr>
          <a:xfrm>
            <a:off x="2485787" y="3088866"/>
            <a:ext cx="13316425" cy="5400504"/>
            <a:chOff x="0" y="0"/>
            <a:chExt cx="3507207" cy="1422355"/>
          </a:xfrm>
        </p:grpSpPr>
        <p:sp>
          <p:nvSpPr>
            <p:cNvPr id="6" name="Freeform 6"/>
            <p:cNvSpPr/>
            <p:nvPr/>
          </p:nvSpPr>
          <p:spPr>
            <a:xfrm>
              <a:off x="0" y="0"/>
              <a:ext cx="3507206" cy="1422355"/>
            </a:xfrm>
            <a:custGeom>
              <a:avLst/>
              <a:gdLst/>
              <a:ahLst/>
              <a:cxnLst/>
              <a:rect l="l" t="t" r="r" b="b"/>
              <a:pathLst>
                <a:path w="3507206" h="1422355">
                  <a:moveTo>
                    <a:pt x="5232" y="0"/>
                  </a:moveTo>
                  <a:lnTo>
                    <a:pt x="3501974" y="0"/>
                  </a:lnTo>
                  <a:cubicBezTo>
                    <a:pt x="3504864" y="0"/>
                    <a:pt x="3507206" y="2343"/>
                    <a:pt x="3507206" y="5232"/>
                  </a:cubicBezTo>
                  <a:lnTo>
                    <a:pt x="3507206" y="1417123"/>
                  </a:lnTo>
                  <a:cubicBezTo>
                    <a:pt x="3507206" y="1420012"/>
                    <a:pt x="3504864" y="1422355"/>
                    <a:pt x="3501974" y="1422355"/>
                  </a:cubicBezTo>
                  <a:lnTo>
                    <a:pt x="5232" y="1422355"/>
                  </a:lnTo>
                  <a:cubicBezTo>
                    <a:pt x="2343" y="1422355"/>
                    <a:pt x="0" y="1420012"/>
                    <a:pt x="0" y="1417123"/>
                  </a:cubicBezTo>
                  <a:lnTo>
                    <a:pt x="0" y="5232"/>
                  </a:lnTo>
                  <a:cubicBezTo>
                    <a:pt x="0" y="2343"/>
                    <a:pt x="2343" y="0"/>
                    <a:pt x="5232" y="0"/>
                  </a:cubicBezTo>
                  <a:close/>
                </a:path>
              </a:pathLst>
            </a:custGeom>
            <a:solidFill>
              <a:srgbClr val="FFF2E5"/>
            </a:solidFill>
          </p:spPr>
          <p:txBody>
            <a:bodyPr/>
            <a:lstStyle/>
            <a:p>
              <a:endParaRPr lang="en-ID"/>
            </a:p>
          </p:txBody>
        </p:sp>
        <p:sp>
          <p:nvSpPr>
            <p:cNvPr id="7" name="TextBox 7"/>
            <p:cNvSpPr txBox="1"/>
            <p:nvPr/>
          </p:nvSpPr>
          <p:spPr>
            <a:xfrm>
              <a:off x="0" y="-76200"/>
              <a:ext cx="3507207" cy="1498555"/>
            </a:xfrm>
            <a:prstGeom prst="rect">
              <a:avLst/>
            </a:prstGeom>
          </p:spPr>
          <p:txBody>
            <a:bodyPr lIns="50800" tIns="50800" rIns="50800" bIns="50800" rtlCol="0" anchor="ctr"/>
            <a:lstStyle/>
            <a:p>
              <a:pPr algn="ctr">
                <a:lnSpc>
                  <a:spcPts val="3500"/>
                </a:lnSpc>
              </a:pPr>
              <a:endParaRPr/>
            </a:p>
          </p:txBody>
        </p:sp>
      </p:grpSp>
      <p:sp>
        <p:nvSpPr>
          <p:cNvPr id="8" name="Freeform 8"/>
          <p:cNvSpPr/>
          <p:nvPr/>
        </p:nvSpPr>
        <p:spPr>
          <a:xfrm>
            <a:off x="1903438" y="2521249"/>
            <a:ext cx="1164698" cy="1261406"/>
          </a:xfrm>
          <a:custGeom>
            <a:avLst/>
            <a:gdLst/>
            <a:ahLst/>
            <a:cxnLst/>
            <a:rect l="l" t="t" r="r" b="b"/>
            <a:pathLst>
              <a:path w="1164698" h="1261406">
                <a:moveTo>
                  <a:pt x="0" y="0"/>
                </a:moveTo>
                <a:lnTo>
                  <a:pt x="1164699" y="0"/>
                </a:lnTo>
                <a:lnTo>
                  <a:pt x="1164699" y="1261406"/>
                </a:lnTo>
                <a:lnTo>
                  <a:pt x="0" y="1261406"/>
                </a:lnTo>
                <a:lnTo>
                  <a:pt x="0" y="0"/>
                </a:lnTo>
                <a:close/>
              </a:path>
            </a:pathLst>
          </a:custGeom>
          <a:blipFill>
            <a:blip r:embed="rId2"/>
            <a:stretch>
              <a:fillRect/>
            </a:stretch>
          </a:blipFill>
        </p:spPr>
        <p:txBody>
          <a:bodyPr/>
          <a:lstStyle/>
          <a:p>
            <a:endParaRPr lang="en-ID"/>
          </a:p>
        </p:txBody>
      </p:sp>
      <p:sp>
        <p:nvSpPr>
          <p:cNvPr id="9" name="Freeform 9"/>
          <p:cNvSpPr/>
          <p:nvPr/>
        </p:nvSpPr>
        <p:spPr>
          <a:xfrm rot="-5400000">
            <a:off x="14964542" y="-471034"/>
            <a:ext cx="4589517" cy="3803562"/>
          </a:xfrm>
          <a:custGeom>
            <a:avLst/>
            <a:gdLst/>
            <a:ahLst/>
            <a:cxnLst/>
            <a:rect l="l" t="t" r="r" b="b"/>
            <a:pathLst>
              <a:path w="4589517" h="3803562">
                <a:moveTo>
                  <a:pt x="0" y="0"/>
                </a:moveTo>
                <a:lnTo>
                  <a:pt x="4589516" y="0"/>
                </a:lnTo>
                <a:lnTo>
                  <a:pt x="4589516" y="3803562"/>
                </a:lnTo>
                <a:lnTo>
                  <a:pt x="0" y="3803562"/>
                </a:lnTo>
                <a:lnTo>
                  <a:pt x="0" y="0"/>
                </a:lnTo>
                <a:close/>
              </a:path>
            </a:pathLst>
          </a:custGeom>
          <a:blipFill>
            <a:blip r:embed="rId3"/>
            <a:stretch>
              <a:fillRect/>
            </a:stretch>
          </a:blipFill>
        </p:spPr>
        <p:txBody>
          <a:bodyPr/>
          <a:lstStyle/>
          <a:p>
            <a:endParaRPr lang="en-ID"/>
          </a:p>
        </p:txBody>
      </p:sp>
      <p:sp>
        <p:nvSpPr>
          <p:cNvPr id="10" name="TextBox 10"/>
          <p:cNvSpPr txBox="1"/>
          <p:nvPr/>
        </p:nvSpPr>
        <p:spPr>
          <a:xfrm>
            <a:off x="6099332" y="1473304"/>
            <a:ext cx="7352659" cy="936625"/>
          </a:xfrm>
          <a:prstGeom prst="rect">
            <a:avLst/>
          </a:prstGeom>
        </p:spPr>
        <p:txBody>
          <a:bodyPr lIns="0" tIns="0" rIns="0" bIns="0" rtlCol="0" anchor="t">
            <a:spAutoFit/>
          </a:bodyPr>
          <a:lstStyle/>
          <a:p>
            <a:pPr algn="ctr">
              <a:lnSpc>
                <a:spcPts val="7699"/>
              </a:lnSpc>
            </a:pPr>
            <a:r>
              <a:rPr lang="en-US" sz="5499">
                <a:solidFill>
                  <a:srgbClr val="FDEECC"/>
                </a:solidFill>
                <a:latin typeface="Sansita Heavy"/>
              </a:rPr>
              <a:t>Pengertian Unit Test</a:t>
            </a:r>
          </a:p>
        </p:txBody>
      </p:sp>
      <p:sp>
        <p:nvSpPr>
          <p:cNvPr id="11" name="Freeform 11"/>
          <p:cNvSpPr/>
          <p:nvPr/>
        </p:nvSpPr>
        <p:spPr>
          <a:xfrm>
            <a:off x="13139753" y="2143960"/>
            <a:ext cx="624478" cy="628405"/>
          </a:xfrm>
          <a:custGeom>
            <a:avLst/>
            <a:gdLst/>
            <a:ahLst/>
            <a:cxnLst/>
            <a:rect l="l" t="t" r="r" b="b"/>
            <a:pathLst>
              <a:path w="624478" h="628405">
                <a:moveTo>
                  <a:pt x="0" y="0"/>
                </a:moveTo>
                <a:lnTo>
                  <a:pt x="624477" y="0"/>
                </a:lnTo>
                <a:lnTo>
                  <a:pt x="624477" y="628406"/>
                </a:lnTo>
                <a:lnTo>
                  <a:pt x="0" y="628406"/>
                </a:lnTo>
                <a:lnTo>
                  <a:pt x="0" y="0"/>
                </a:lnTo>
                <a:close/>
              </a:path>
            </a:pathLst>
          </a:custGeom>
          <a:blipFill>
            <a:blip r:embed="rId4"/>
            <a:stretch>
              <a:fillRect/>
            </a:stretch>
          </a:blipFill>
        </p:spPr>
        <p:txBody>
          <a:bodyPr/>
          <a:lstStyle/>
          <a:p>
            <a:endParaRPr lang="en-ID"/>
          </a:p>
        </p:txBody>
      </p:sp>
      <p:sp>
        <p:nvSpPr>
          <p:cNvPr id="12" name="TextBox 12"/>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3 </a:t>
            </a:r>
          </a:p>
        </p:txBody>
      </p:sp>
      <p:sp>
        <p:nvSpPr>
          <p:cNvPr id="13" name="Freeform 13"/>
          <p:cNvSpPr/>
          <p:nvPr/>
        </p:nvSpPr>
        <p:spPr>
          <a:xfrm rot="1465201">
            <a:off x="1798748" y="1585047"/>
            <a:ext cx="1374079" cy="2900431"/>
          </a:xfrm>
          <a:custGeom>
            <a:avLst/>
            <a:gdLst/>
            <a:ahLst/>
            <a:cxnLst/>
            <a:rect l="l" t="t" r="r" b="b"/>
            <a:pathLst>
              <a:path w="1374079" h="2900431">
                <a:moveTo>
                  <a:pt x="0" y="0"/>
                </a:moveTo>
                <a:lnTo>
                  <a:pt x="1374079" y="0"/>
                </a:lnTo>
                <a:lnTo>
                  <a:pt x="1374079" y="2900431"/>
                </a:lnTo>
                <a:lnTo>
                  <a:pt x="0" y="2900431"/>
                </a:lnTo>
                <a:lnTo>
                  <a:pt x="0" y="0"/>
                </a:lnTo>
                <a:close/>
              </a:path>
            </a:pathLst>
          </a:custGeom>
          <a:blipFill>
            <a:blip r:embed="rId5"/>
            <a:stretch>
              <a:fillRect/>
            </a:stretch>
          </a:blipFill>
        </p:spPr>
        <p:txBody>
          <a:bodyPr/>
          <a:lstStyle/>
          <a:p>
            <a:endParaRPr lang="en-ID"/>
          </a:p>
        </p:txBody>
      </p:sp>
      <p:sp>
        <p:nvSpPr>
          <p:cNvPr id="14" name="TextBox 14"/>
          <p:cNvSpPr txBox="1"/>
          <p:nvPr/>
        </p:nvSpPr>
        <p:spPr>
          <a:xfrm>
            <a:off x="2485787" y="3715980"/>
            <a:ext cx="13316425" cy="4883068"/>
          </a:xfrm>
          <a:prstGeom prst="rect">
            <a:avLst/>
          </a:prstGeom>
        </p:spPr>
        <p:txBody>
          <a:bodyPr lIns="0" tIns="0" rIns="0" bIns="0" rtlCol="0" anchor="t">
            <a:spAutoFit/>
          </a:bodyPr>
          <a:lstStyle/>
          <a:p>
            <a:pPr>
              <a:lnSpc>
                <a:spcPts val="4759"/>
              </a:lnSpc>
            </a:pPr>
            <a:r>
              <a:rPr lang="en-US" sz="3399" dirty="0">
                <a:solidFill>
                  <a:srgbClr val="000000"/>
                </a:solidFill>
                <a:latin typeface="Canva Sans"/>
              </a:rPr>
              <a:t>Unit Test </a:t>
            </a:r>
            <a:r>
              <a:rPr lang="en-US" sz="3399" dirty="0" err="1">
                <a:solidFill>
                  <a:srgbClr val="000000"/>
                </a:solidFill>
                <a:latin typeface="Canva Sans"/>
              </a:rPr>
              <a:t>atau</a:t>
            </a:r>
            <a:r>
              <a:rPr lang="en-US" sz="3399" dirty="0">
                <a:solidFill>
                  <a:srgbClr val="000000"/>
                </a:solidFill>
                <a:latin typeface="Canva Sans"/>
              </a:rPr>
              <a:t> yang </a:t>
            </a:r>
            <a:r>
              <a:rPr lang="en-US" sz="3399" dirty="0" err="1">
                <a:solidFill>
                  <a:srgbClr val="000000"/>
                </a:solidFill>
                <a:latin typeface="Canva Sans"/>
              </a:rPr>
              <a:t>disebut</a:t>
            </a:r>
            <a:r>
              <a:rPr lang="en-US" sz="3399" dirty="0">
                <a:solidFill>
                  <a:srgbClr val="000000"/>
                </a:solidFill>
                <a:latin typeface="Canva Sans"/>
              </a:rPr>
              <a:t> juga </a:t>
            </a:r>
            <a:r>
              <a:rPr lang="en-US" sz="3399" dirty="0" err="1">
                <a:solidFill>
                  <a:srgbClr val="000000"/>
                </a:solidFill>
                <a:latin typeface="Canva Sans"/>
              </a:rPr>
              <a:t>sebagai</a:t>
            </a:r>
            <a:r>
              <a:rPr lang="en-US" sz="3399" dirty="0">
                <a:solidFill>
                  <a:srgbClr val="000000"/>
                </a:solidFill>
                <a:latin typeface="Canva Sans"/>
              </a:rPr>
              <a:t> </a:t>
            </a:r>
            <a:r>
              <a:rPr lang="en-US" sz="3399" dirty="0" err="1">
                <a:solidFill>
                  <a:srgbClr val="000000"/>
                </a:solidFill>
                <a:latin typeface="Canva Sans"/>
              </a:rPr>
              <a:t>pengujian</a:t>
            </a:r>
            <a:r>
              <a:rPr lang="en-US" sz="3399" dirty="0">
                <a:solidFill>
                  <a:srgbClr val="000000"/>
                </a:solidFill>
                <a:latin typeface="Canva Sans"/>
              </a:rPr>
              <a:t> unit </a:t>
            </a:r>
            <a:r>
              <a:rPr lang="en-US" sz="3399" dirty="0" err="1">
                <a:solidFill>
                  <a:srgbClr val="000000"/>
                </a:solidFill>
                <a:latin typeface="Canva Sans"/>
              </a:rPr>
              <a:t>adalahsebuah</a:t>
            </a:r>
            <a:r>
              <a:rPr lang="en-US" sz="3399" dirty="0">
                <a:solidFill>
                  <a:srgbClr val="000000"/>
                </a:solidFill>
                <a:latin typeface="Canva Sans"/>
              </a:rPr>
              <a:t> </a:t>
            </a:r>
            <a:r>
              <a:rPr lang="en-US" sz="3399" dirty="0" err="1">
                <a:solidFill>
                  <a:srgbClr val="000000"/>
                </a:solidFill>
                <a:latin typeface="Canva Sans"/>
              </a:rPr>
              <a:t>metode</a:t>
            </a:r>
            <a:r>
              <a:rPr lang="en-US" sz="3399" dirty="0">
                <a:solidFill>
                  <a:srgbClr val="000000"/>
                </a:solidFill>
                <a:latin typeface="Canva Sans"/>
              </a:rPr>
              <a:t> </a:t>
            </a:r>
            <a:r>
              <a:rPr lang="en-US" sz="3399" dirty="0" err="1">
                <a:latin typeface="Canva Sans"/>
                <a:hlinkClick r:id="rId6" tooltip="https://id.wikipedia.org/wiki/Pengujian_perangkat_lunak">
                  <a:extLst>
                    <a:ext uri="{A12FA001-AC4F-418D-AE19-62706E023703}">
                      <ahyp:hlinkClr xmlns:ahyp="http://schemas.microsoft.com/office/drawing/2018/hyperlinkcolor" val="tx"/>
                    </a:ext>
                  </a:extLst>
                </a:hlinkClick>
              </a:rPr>
              <a:t>pengujian</a:t>
            </a:r>
            <a:r>
              <a:rPr lang="en-US" sz="3399" dirty="0">
                <a:solidFill>
                  <a:srgbClr val="000000"/>
                </a:solidFill>
                <a:latin typeface="Canva Sans"/>
              </a:rPr>
              <a:t> </a:t>
            </a:r>
            <a:r>
              <a:rPr lang="en-US" sz="3399" dirty="0" err="1">
                <a:solidFill>
                  <a:srgbClr val="000000"/>
                </a:solidFill>
                <a:latin typeface="Canva Sans"/>
              </a:rPr>
              <a:t>perangkat</a:t>
            </a:r>
            <a:r>
              <a:rPr lang="en-US" sz="3399" dirty="0">
                <a:solidFill>
                  <a:srgbClr val="000000"/>
                </a:solidFill>
                <a:latin typeface="Canva Sans"/>
              </a:rPr>
              <a:t> </a:t>
            </a:r>
            <a:r>
              <a:rPr lang="en-US" sz="3399" dirty="0" err="1">
                <a:solidFill>
                  <a:srgbClr val="000000"/>
                </a:solidFill>
                <a:latin typeface="Canva Sans"/>
              </a:rPr>
              <a:t>lunak</a:t>
            </a:r>
            <a:r>
              <a:rPr lang="en-US" sz="3399" dirty="0">
                <a:solidFill>
                  <a:srgbClr val="000000"/>
                </a:solidFill>
                <a:latin typeface="Canva Sans"/>
              </a:rPr>
              <a:t>. Pada </a:t>
            </a:r>
            <a:r>
              <a:rPr lang="en-US" sz="3399" dirty="0" err="1">
                <a:solidFill>
                  <a:srgbClr val="000000"/>
                </a:solidFill>
                <a:latin typeface="Canva Sans"/>
              </a:rPr>
              <a:t>metode</a:t>
            </a:r>
            <a:r>
              <a:rPr lang="en-US" sz="3399" dirty="0">
                <a:solidFill>
                  <a:srgbClr val="000000"/>
                </a:solidFill>
                <a:latin typeface="Canva Sans"/>
              </a:rPr>
              <a:t> </a:t>
            </a:r>
            <a:r>
              <a:rPr lang="en-US" sz="3399" dirty="0" err="1">
                <a:solidFill>
                  <a:srgbClr val="000000"/>
                </a:solidFill>
                <a:latin typeface="Canva Sans"/>
              </a:rPr>
              <a:t>ini</a:t>
            </a:r>
            <a:r>
              <a:rPr lang="en-US" sz="3399" dirty="0">
                <a:solidFill>
                  <a:srgbClr val="000000"/>
                </a:solidFill>
                <a:latin typeface="Canva Sans"/>
              </a:rPr>
              <a:t> unit </a:t>
            </a:r>
            <a:r>
              <a:rPr lang="en-US" sz="3399" dirty="0" err="1">
                <a:solidFill>
                  <a:srgbClr val="000000"/>
                </a:solidFill>
                <a:latin typeface="Canva Sans"/>
              </a:rPr>
              <a:t>individu</a:t>
            </a:r>
            <a:r>
              <a:rPr lang="en-US" sz="3399" dirty="0">
                <a:solidFill>
                  <a:srgbClr val="000000"/>
                </a:solidFill>
                <a:latin typeface="Canva Sans"/>
              </a:rPr>
              <a:t> </a:t>
            </a:r>
            <a:r>
              <a:rPr lang="en-US" sz="3399" dirty="0" err="1">
                <a:solidFill>
                  <a:srgbClr val="000000"/>
                </a:solidFill>
                <a:latin typeface="Canva Sans"/>
              </a:rPr>
              <a:t>dari</a:t>
            </a:r>
            <a:r>
              <a:rPr lang="en-US" sz="3399" dirty="0">
                <a:solidFill>
                  <a:srgbClr val="000000"/>
                </a:solidFill>
                <a:latin typeface="Canva Sans"/>
              </a:rPr>
              <a:t> </a:t>
            </a:r>
            <a:r>
              <a:rPr lang="en-US" sz="3399" dirty="0" err="1">
                <a:latin typeface="Canva Sans"/>
                <a:hlinkClick r:id="rId7" tooltip="https://id.wikipedia.org/wiki/Kode_sumber">
                  <a:extLst>
                    <a:ext uri="{A12FA001-AC4F-418D-AE19-62706E023703}">
                      <ahyp:hlinkClr xmlns:ahyp="http://schemas.microsoft.com/office/drawing/2018/hyperlinkcolor" val="tx"/>
                    </a:ext>
                  </a:extLst>
                </a:hlinkClick>
              </a:rPr>
              <a:t>kode</a:t>
            </a:r>
            <a:r>
              <a:rPr lang="en-US" sz="3399" dirty="0">
                <a:latin typeface="Canva Sans"/>
                <a:hlinkClick r:id="rId7" tooltip="https://id.wikipedia.org/wiki/Kode_sumber">
                  <a:extLst>
                    <a:ext uri="{A12FA001-AC4F-418D-AE19-62706E023703}">
                      <ahyp:hlinkClr xmlns:ahyp="http://schemas.microsoft.com/office/drawing/2018/hyperlinkcolor" val="tx"/>
                    </a:ext>
                  </a:extLst>
                </a:hlinkClick>
              </a:rPr>
              <a:t> </a:t>
            </a:r>
            <a:r>
              <a:rPr lang="en-US" sz="3399" dirty="0" err="1">
                <a:latin typeface="Canva Sans"/>
                <a:hlinkClick r:id="rId7" tooltip="https://id.wikipedia.org/wiki/Kode_sumber">
                  <a:extLst>
                    <a:ext uri="{A12FA001-AC4F-418D-AE19-62706E023703}">
                      <ahyp:hlinkClr xmlns:ahyp="http://schemas.microsoft.com/office/drawing/2018/hyperlinkcolor" val="tx"/>
                    </a:ext>
                  </a:extLst>
                </a:hlinkClick>
              </a:rPr>
              <a:t>sumber</a:t>
            </a:r>
            <a:r>
              <a:rPr lang="en-US" sz="3399" dirty="0">
                <a:solidFill>
                  <a:srgbClr val="000000"/>
                </a:solidFill>
                <a:latin typeface="Canva Sans"/>
              </a:rPr>
              <a:t>, </a:t>
            </a:r>
            <a:r>
              <a:rPr lang="en-US" sz="3399" dirty="0" err="1">
                <a:solidFill>
                  <a:srgbClr val="000000"/>
                </a:solidFill>
                <a:latin typeface="Canva Sans"/>
              </a:rPr>
              <a:t>kumpulan</a:t>
            </a:r>
            <a:r>
              <a:rPr lang="en-US" sz="3399" dirty="0">
                <a:solidFill>
                  <a:srgbClr val="000000"/>
                </a:solidFill>
                <a:latin typeface="Canva Sans"/>
              </a:rPr>
              <a:t> </a:t>
            </a:r>
            <a:r>
              <a:rPr lang="en-US" sz="3399" dirty="0" err="1">
                <a:solidFill>
                  <a:srgbClr val="000000"/>
                </a:solidFill>
                <a:latin typeface="Canva Sans"/>
              </a:rPr>
              <a:t>dari</a:t>
            </a:r>
            <a:r>
              <a:rPr lang="en-US" sz="3399" dirty="0">
                <a:solidFill>
                  <a:srgbClr val="000000"/>
                </a:solidFill>
                <a:latin typeface="Canva Sans"/>
              </a:rPr>
              <a:t> </a:t>
            </a:r>
            <a:r>
              <a:rPr lang="en-US" sz="3399" dirty="0" err="1">
                <a:solidFill>
                  <a:srgbClr val="000000"/>
                </a:solidFill>
                <a:latin typeface="Canva Sans"/>
              </a:rPr>
              <a:t>satu</a:t>
            </a:r>
            <a:r>
              <a:rPr lang="en-US" sz="3399" dirty="0">
                <a:solidFill>
                  <a:srgbClr val="000000"/>
                </a:solidFill>
                <a:latin typeface="Canva Sans"/>
              </a:rPr>
              <a:t> </a:t>
            </a:r>
            <a:r>
              <a:rPr lang="en-US" sz="3399" dirty="0" err="1">
                <a:solidFill>
                  <a:srgbClr val="000000"/>
                </a:solidFill>
                <a:latin typeface="Canva Sans"/>
              </a:rPr>
              <a:t>atau</a:t>
            </a:r>
            <a:r>
              <a:rPr lang="en-US" sz="3399" dirty="0">
                <a:solidFill>
                  <a:srgbClr val="000000"/>
                </a:solidFill>
                <a:latin typeface="Canva Sans"/>
              </a:rPr>
              <a:t> </a:t>
            </a:r>
            <a:r>
              <a:rPr lang="en-US" sz="3399" dirty="0" err="1">
                <a:solidFill>
                  <a:srgbClr val="000000"/>
                </a:solidFill>
                <a:latin typeface="Canva Sans"/>
              </a:rPr>
              <a:t>lebih</a:t>
            </a:r>
            <a:r>
              <a:rPr lang="en-US" sz="3399" dirty="0">
                <a:solidFill>
                  <a:srgbClr val="000000"/>
                </a:solidFill>
                <a:latin typeface="Canva Sans"/>
              </a:rPr>
              <a:t> </a:t>
            </a:r>
            <a:r>
              <a:rPr lang="en-US" sz="3399" dirty="0" err="1">
                <a:solidFill>
                  <a:srgbClr val="000000"/>
                </a:solidFill>
                <a:latin typeface="Canva Sans"/>
              </a:rPr>
              <a:t>modul</a:t>
            </a:r>
            <a:r>
              <a:rPr lang="en-US" sz="3399" dirty="0">
                <a:solidFill>
                  <a:srgbClr val="000000"/>
                </a:solidFill>
                <a:latin typeface="Canva Sans"/>
              </a:rPr>
              <a:t> program </a:t>
            </a:r>
            <a:r>
              <a:rPr lang="en-US" sz="3399" dirty="0" err="1">
                <a:solidFill>
                  <a:srgbClr val="000000"/>
                </a:solidFill>
                <a:latin typeface="Canva Sans"/>
              </a:rPr>
              <a:t>komputer</a:t>
            </a:r>
            <a:r>
              <a:rPr lang="en-US" sz="3399" dirty="0">
                <a:solidFill>
                  <a:srgbClr val="000000"/>
                </a:solidFill>
                <a:latin typeface="Canva Sans"/>
              </a:rPr>
              <a:t> </a:t>
            </a:r>
            <a:r>
              <a:rPr lang="en-US" sz="3399" dirty="0" err="1">
                <a:solidFill>
                  <a:srgbClr val="000000"/>
                </a:solidFill>
                <a:latin typeface="Canva Sans"/>
              </a:rPr>
              <a:t>bersama-sama</a:t>
            </a:r>
            <a:r>
              <a:rPr lang="en-US" sz="3399" dirty="0">
                <a:solidFill>
                  <a:srgbClr val="000000"/>
                </a:solidFill>
                <a:latin typeface="Canva Sans"/>
              </a:rPr>
              <a:t> </a:t>
            </a:r>
            <a:r>
              <a:rPr lang="en-US" sz="3399" dirty="0" err="1">
                <a:solidFill>
                  <a:srgbClr val="000000"/>
                </a:solidFill>
                <a:latin typeface="Canva Sans"/>
              </a:rPr>
              <a:t>dengan</a:t>
            </a:r>
            <a:r>
              <a:rPr lang="en-US" sz="3399" dirty="0">
                <a:solidFill>
                  <a:srgbClr val="000000"/>
                </a:solidFill>
                <a:latin typeface="Canva Sans"/>
              </a:rPr>
              <a:t> </a:t>
            </a:r>
            <a:r>
              <a:rPr lang="en-US" sz="3399" dirty="0" err="1">
                <a:solidFill>
                  <a:srgbClr val="000000"/>
                </a:solidFill>
                <a:latin typeface="Canva Sans"/>
              </a:rPr>
              <a:t>kontrol</a:t>
            </a:r>
            <a:r>
              <a:rPr lang="en-US" sz="3399" dirty="0">
                <a:solidFill>
                  <a:srgbClr val="000000"/>
                </a:solidFill>
                <a:latin typeface="Canva Sans"/>
              </a:rPr>
              <a:t> data </a:t>
            </a:r>
            <a:r>
              <a:rPr lang="en-US" sz="3399" dirty="0" err="1">
                <a:solidFill>
                  <a:srgbClr val="000000"/>
                </a:solidFill>
                <a:latin typeface="Canva Sans"/>
              </a:rPr>
              <a:t>terkait</a:t>
            </a:r>
            <a:r>
              <a:rPr lang="en-US" sz="3399" dirty="0">
                <a:solidFill>
                  <a:srgbClr val="000000"/>
                </a:solidFill>
                <a:latin typeface="Canva Sans"/>
              </a:rPr>
              <a:t>, </a:t>
            </a:r>
            <a:r>
              <a:rPr lang="en-US" sz="3399" dirty="0" err="1">
                <a:solidFill>
                  <a:srgbClr val="000000"/>
                </a:solidFill>
                <a:latin typeface="Canva Sans"/>
              </a:rPr>
              <a:t>prosedur</a:t>
            </a:r>
            <a:r>
              <a:rPr lang="en-US" sz="3399" dirty="0">
                <a:solidFill>
                  <a:srgbClr val="000000"/>
                </a:solidFill>
                <a:latin typeface="Canva Sans"/>
              </a:rPr>
              <a:t> </a:t>
            </a:r>
            <a:r>
              <a:rPr lang="en-US" sz="3399" dirty="0" err="1">
                <a:solidFill>
                  <a:srgbClr val="000000"/>
                </a:solidFill>
                <a:latin typeface="Canva Sans"/>
              </a:rPr>
              <a:t>penggunaan</a:t>
            </a:r>
            <a:r>
              <a:rPr lang="en-US" sz="3399" dirty="0">
                <a:solidFill>
                  <a:srgbClr val="000000"/>
                </a:solidFill>
                <a:latin typeface="Canva Sans"/>
              </a:rPr>
              <a:t>, dan </a:t>
            </a:r>
            <a:r>
              <a:rPr lang="en-US" sz="3399" dirty="0" err="1">
                <a:solidFill>
                  <a:srgbClr val="000000"/>
                </a:solidFill>
                <a:latin typeface="Canva Sans"/>
              </a:rPr>
              <a:t>prosedur</a:t>
            </a:r>
            <a:r>
              <a:rPr lang="en-US" sz="3399" dirty="0">
                <a:solidFill>
                  <a:srgbClr val="000000"/>
                </a:solidFill>
                <a:latin typeface="Canva Sans"/>
              </a:rPr>
              <a:t> </a:t>
            </a:r>
            <a:r>
              <a:rPr lang="en-US" sz="3399" dirty="0" err="1">
                <a:solidFill>
                  <a:srgbClr val="000000"/>
                </a:solidFill>
                <a:latin typeface="Canva Sans"/>
              </a:rPr>
              <a:t>operasional</a:t>
            </a:r>
            <a:r>
              <a:rPr lang="en-US" sz="3399" dirty="0">
                <a:solidFill>
                  <a:srgbClr val="000000"/>
                </a:solidFill>
                <a:latin typeface="Canva Sans"/>
              </a:rPr>
              <a:t>, </a:t>
            </a:r>
            <a:r>
              <a:rPr lang="en-US" sz="3399" dirty="0" err="1">
                <a:solidFill>
                  <a:srgbClr val="000000"/>
                </a:solidFill>
                <a:latin typeface="Canva Sans"/>
              </a:rPr>
              <a:t>diuji</a:t>
            </a:r>
            <a:r>
              <a:rPr lang="en-US" sz="3399" dirty="0">
                <a:solidFill>
                  <a:srgbClr val="000000"/>
                </a:solidFill>
                <a:latin typeface="Canva Sans"/>
              </a:rPr>
              <a:t> </a:t>
            </a:r>
            <a:r>
              <a:rPr lang="en-US" sz="3399" dirty="0" err="1">
                <a:solidFill>
                  <a:srgbClr val="000000"/>
                </a:solidFill>
                <a:latin typeface="Canva Sans"/>
              </a:rPr>
              <a:t>untuk</a:t>
            </a:r>
            <a:r>
              <a:rPr lang="en-US" sz="3399" dirty="0">
                <a:solidFill>
                  <a:srgbClr val="000000"/>
                </a:solidFill>
                <a:latin typeface="Canva Sans"/>
              </a:rPr>
              <a:t> </a:t>
            </a:r>
            <a:r>
              <a:rPr lang="en-US" sz="3399" dirty="0" err="1">
                <a:solidFill>
                  <a:srgbClr val="000000"/>
                </a:solidFill>
                <a:latin typeface="Canva Sans"/>
              </a:rPr>
              <a:t>menentukan</a:t>
            </a:r>
            <a:r>
              <a:rPr lang="en-US" sz="3399" dirty="0">
                <a:solidFill>
                  <a:srgbClr val="000000"/>
                </a:solidFill>
                <a:latin typeface="Canva Sans"/>
              </a:rPr>
              <a:t> </a:t>
            </a:r>
            <a:r>
              <a:rPr lang="en-US" sz="3399" dirty="0" err="1">
                <a:solidFill>
                  <a:srgbClr val="000000"/>
                </a:solidFill>
                <a:latin typeface="Canva Sans"/>
              </a:rPr>
              <a:t>apakah</a:t>
            </a:r>
            <a:r>
              <a:rPr lang="en-US" sz="3399" dirty="0">
                <a:solidFill>
                  <a:srgbClr val="000000"/>
                </a:solidFill>
                <a:latin typeface="Canva Sans"/>
              </a:rPr>
              <a:t> </a:t>
            </a:r>
            <a:r>
              <a:rPr lang="en-US" sz="3399" dirty="0" err="1">
                <a:solidFill>
                  <a:srgbClr val="000000"/>
                </a:solidFill>
                <a:latin typeface="Canva Sans"/>
              </a:rPr>
              <a:t>mereka</a:t>
            </a:r>
            <a:r>
              <a:rPr lang="en-US" sz="3399" dirty="0">
                <a:solidFill>
                  <a:srgbClr val="000000"/>
                </a:solidFill>
                <a:latin typeface="Canva Sans"/>
              </a:rPr>
              <a:t> </a:t>
            </a:r>
            <a:r>
              <a:rPr lang="en-US" sz="3399" dirty="0" err="1">
                <a:solidFill>
                  <a:srgbClr val="000000"/>
                </a:solidFill>
                <a:latin typeface="Canva Sans"/>
              </a:rPr>
              <a:t>layak</a:t>
            </a:r>
            <a:r>
              <a:rPr lang="en-US" sz="3399" dirty="0">
                <a:solidFill>
                  <a:srgbClr val="000000"/>
                </a:solidFill>
                <a:latin typeface="Canva Sans"/>
              </a:rPr>
              <a:t> </a:t>
            </a:r>
            <a:r>
              <a:rPr lang="en-US" sz="3399" dirty="0" err="1">
                <a:solidFill>
                  <a:srgbClr val="000000"/>
                </a:solidFill>
                <a:latin typeface="Canva Sans"/>
              </a:rPr>
              <a:t>dipakai</a:t>
            </a:r>
            <a:r>
              <a:rPr lang="en-US" sz="3399" dirty="0">
                <a:solidFill>
                  <a:srgbClr val="000000"/>
                </a:solidFill>
                <a:latin typeface="Canva Sans"/>
              </a:rPr>
              <a:t> </a:t>
            </a:r>
            <a:r>
              <a:rPr lang="en-US" sz="3399" dirty="0" err="1">
                <a:solidFill>
                  <a:srgbClr val="000000"/>
                </a:solidFill>
                <a:latin typeface="Canva Sans"/>
              </a:rPr>
              <a:t>serta</a:t>
            </a:r>
            <a:r>
              <a:rPr lang="en-US" sz="3399" dirty="0">
                <a:solidFill>
                  <a:srgbClr val="000000"/>
                </a:solidFill>
                <a:latin typeface="Canva Sans"/>
              </a:rPr>
              <a:t> </a:t>
            </a:r>
            <a:r>
              <a:rPr lang="en-US" sz="3399" dirty="0" err="1">
                <a:solidFill>
                  <a:srgbClr val="000000"/>
                </a:solidFill>
                <a:latin typeface="Canva Sans"/>
              </a:rPr>
              <a:t>bertujuan</a:t>
            </a:r>
            <a:r>
              <a:rPr lang="en-US" sz="3399" dirty="0">
                <a:solidFill>
                  <a:srgbClr val="000000"/>
                </a:solidFill>
                <a:latin typeface="Canva Sans"/>
              </a:rPr>
              <a:t> </a:t>
            </a:r>
            <a:r>
              <a:rPr lang="en-US" sz="3399" dirty="0" err="1">
                <a:solidFill>
                  <a:srgbClr val="000000"/>
                </a:solidFill>
                <a:latin typeface="Canva Sans"/>
              </a:rPr>
              <a:t>untuk</a:t>
            </a:r>
            <a:r>
              <a:rPr lang="en-US" sz="3399" dirty="0">
                <a:solidFill>
                  <a:srgbClr val="000000"/>
                </a:solidFill>
                <a:latin typeface="Canva Sans"/>
              </a:rPr>
              <a:t> </a:t>
            </a:r>
            <a:r>
              <a:rPr lang="en-US" sz="3399" dirty="0" err="1">
                <a:solidFill>
                  <a:srgbClr val="000000"/>
                </a:solidFill>
                <a:latin typeface="Canva Sans"/>
              </a:rPr>
              <a:t>menguji</a:t>
            </a:r>
            <a:r>
              <a:rPr lang="en-US" sz="3399" dirty="0">
                <a:solidFill>
                  <a:srgbClr val="000000"/>
                </a:solidFill>
                <a:latin typeface="Canva Sans"/>
              </a:rPr>
              <a:t> </a:t>
            </a:r>
            <a:r>
              <a:rPr lang="en-US" sz="3399" dirty="0" err="1">
                <a:solidFill>
                  <a:srgbClr val="000000"/>
                </a:solidFill>
                <a:latin typeface="Canva Sans"/>
              </a:rPr>
              <a:t>setiap</a:t>
            </a:r>
            <a:r>
              <a:rPr lang="en-US" sz="3399" dirty="0">
                <a:solidFill>
                  <a:srgbClr val="000000"/>
                </a:solidFill>
                <a:latin typeface="Canva Sans"/>
              </a:rPr>
              <a:t> </a:t>
            </a:r>
            <a:r>
              <a:rPr lang="en-US" sz="3399" dirty="0" err="1">
                <a:solidFill>
                  <a:srgbClr val="000000"/>
                </a:solidFill>
                <a:latin typeface="Canva Sans"/>
              </a:rPr>
              <a:t>komponen</a:t>
            </a:r>
            <a:r>
              <a:rPr lang="en-US" sz="3399" dirty="0">
                <a:solidFill>
                  <a:srgbClr val="000000"/>
                </a:solidFill>
                <a:latin typeface="Canva Sans"/>
              </a:rPr>
              <a:t> individual (unit) </a:t>
            </a:r>
            <a:r>
              <a:rPr lang="en-US" sz="3399" dirty="0" err="1">
                <a:solidFill>
                  <a:srgbClr val="000000"/>
                </a:solidFill>
                <a:latin typeface="Canva Sans"/>
              </a:rPr>
              <a:t>dari</a:t>
            </a:r>
            <a:r>
              <a:rPr lang="en-US" sz="3399" dirty="0">
                <a:solidFill>
                  <a:srgbClr val="000000"/>
                </a:solidFill>
                <a:latin typeface="Canva Sans"/>
              </a:rPr>
              <a:t> </a:t>
            </a:r>
            <a:r>
              <a:rPr lang="en-US" sz="3399" dirty="0" err="1">
                <a:solidFill>
                  <a:srgbClr val="000000"/>
                </a:solidFill>
                <a:latin typeface="Canva Sans"/>
              </a:rPr>
              <a:t>suatu</a:t>
            </a:r>
            <a:r>
              <a:rPr lang="en-US" sz="3399" dirty="0">
                <a:solidFill>
                  <a:srgbClr val="000000"/>
                </a:solidFill>
                <a:latin typeface="Canva Sans"/>
              </a:rPr>
              <a:t> </a:t>
            </a:r>
            <a:r>
              <a:rPr lang="en-US" sz="3399" dirty="0" err="1">
                <a:solidFill>
                  <a:srgbClr val="000000"/>
                </a:solidFill>
                <a:latin typeface="Canva Sans"/>
              </a:rPr>
              <a:t>sistem</a:t>
            </a:r>
            <a:r>
              <a:rPr lang="en-US" sz="3399" dirty="0">
                <a:solidFill>
                  <a:srgbClr val="000000"/>
                </a:solidFill>
                <a:latin typeface="Canva Sans"/>
              </a:rPr>
              <a:t> </a:t>
            </a:r>
            <a:r>
              <a:rPr lang="en-US" sz="3399" dirty="0" err="1">
                <a:solidFill>
                  <a:srgbClr val="000000"/>
                </a:solidFill>
                <a:latin typeface="Canva Sans"/>
              </a:rPr>
              <a:t>atau</a:t>
            </a:r>
            <a:r>
              <a:rPr lang="en-US" sz="3399" dirty="0">
                <a:solidFill>
                  <a:srgbClr val="000000"/>
                </a:solidFill>
                <a:latin typeface="Canva Sans"/>
              </a:rPr>
              <a:t> program </a:t>
            </a:r>
            <a:r>
              <a:rPr lang="en-US" sz="3399" dirty="0" err="1">
                <a:solidFill>
                  <a:srgbClr val="000000"/>
                </a:solidFill>
                <a:latin typeface="Canva Sans"/>
              </a:rPr>
              <a:t>secara</a:t>
            </a:r>
            <a:r>
              <a:rPr lang="en-US" sz="3399" dirty="0">
                <a:solidFill>
                  <a:srgbClr val="000000"/>
                </a:solidFill>
                <a:latin typeface="Canva Sans"/>
              </a:rPr>
              <a:t> </a:t>
            </a:r>
            <a:r>
              <a:rPr lang="en-US" sz="3399" dirty="0" err="1">
                <a:solidFill>
                  <a:srgbClr val="000000"/>
                </a:solidFill>
                <a:latin typeface="Canva Sans"/>
              </a:rPr>
              <a:t>terisolasi</a:t>
            </a:r>
            <a:r>
              <a:rPr lang="en-US" sz="3399" dirty="0">
                <a:solidFill>
                  <a:srgbClr val="000000"/>
                </a:solidFill>
                <a:latin typeface="Canva Sans"/>
              </a:rPr>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09132"/>
        </a:solidFill>
        <a:effectLst/>
      </p:bgPr>
    </p:bg>
    <p:spTree>
      <p:nvGrpSpPr>
        <p:cNvPr id="1" name=""/>
        <p:cNvGrpSpPr/>
        <p:nvPr/>
      </p:nvGrpSpPr>
      <p:grpSpPr>
        <a:xfrm>
          <a:off x="0" y="0"/>
          <a:ext cx="0" cy="0"/>
          <a:chOff x="0" y="0"/>
          <a:chExt cx="0" cy="0"/>
        </a:xfrm>
      </p:grpSpPr>
      <p:grpSp>
        <p:nvGrpSpPr>
          <p:cNvPr id="2" name="Group 2"/>
          <p:cNvGrpSpPr/>
          <p:nvPr/>
        </p:nvGrpSpPr>
        <p:grpSpPr>
          <a:xfrm>
            <a:off x="-369234" y="9258300"/>
            <a:ext cx="19026469" cy="1049995"/>
            <a:chOff x="0" y="0"/>
            <a:chExt cx="5011086" cy="276542"/>
          </a:xfrm>
        </p:grpSpPr>
        <p:sp>
          <p:nvSpPr>
            <p:cNvPr id="3" name="Freeform 3"/>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4" name="TextBox 4"/>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grpSp>
        <p:nvGrpSpPr>
          <p:cNvPr id="5" name="Group 5"/>
          <p:cNvGrpSpPr/>
          <p:nvPr/>
        </p:nvGrpSpPr>
        <p:grpSpPr>
          <a:xfrm>
            <a:off x="2485787" y="3088866"/>
            <a:ext cx="13316425" cy="5400504"/>
            <a:chOff x="0" y="0"/>
            <a:chExt cx="3507207" cy="1422355"/>
          </a:xfrm>
        </p:grpSpPr>
        <p:sp>
          <p:nvSpPr>
            <p:cNvPr id="6" name="Freeform 6"/>
            <p:cNvSpPr/>
            <p:nvPr/>
          </p:nvSpPr>
          <p:spPr>
            <a:xfrm>
              <a:off x="0" y="0"/>
              <a:ext cx="3507206" cy="1422355"/>
            </a:xfrm>
            <a:custGeom>
              <a:avLst/>
              <a:gdLst/>
              <a:ahLst/>
              <a:cxnLst/>
              <a:rect l="l" t="t" r="r" b="b"/>
              <a:pathLst>
                <a:path w="3507206" h="1422355">
                  <a:moveTo>
                    <a:pt x="5232" y="0"/>
                  </a:moveTo>
                  <a:lnTo>
                    <a:pt x="3501974" y="0"/>
                  </a:lnTo>
                  <a:cubicBezTo>
                    <a:pt x="3504864" y="0"/>
                    <a:pt x="3507206" y="2343"/>
                    <a:pt x="3507206" y="5232"/>
                  </a:cubicBezTo>
                  <a:lnTo>
                    <a:pt x="3507206" y="1417123"/>
                  </a:lnTo>
                  <a:cubicBezTo>
                    <a:pt x="3507206" y="1420012"/>
                    <a:pt x="3504864" y="1422355"/>
                    <a:pt x="3501974" y="1422355"/>
                  </a:cubicBezTo>
                  <a:lnTo>
                    <a:pt x="5232" y="1422355"/>
                  </a:lnTo>
                  <a:cubicBezTo>
                    <a:pt x="2343" y="1422355"/>
                    <a:pt x="0" y="1420012"/>
                    <a:pt x="0" y="1417123"/>
                  </a:cubicBezTo>
                  <a:lnTo>
                    <a:pt x="0" y="5232"/>
                  </a:lnTo>
                  <a:cubicBezTo>
                    <a:pt x="0" y="2343"/>
                    <a:pt x="2343" y="0"/>
                    <a:pt x="5232" y="0"/>
                  </a:cubicBezTo>
                  <a:close/>
                </a:path>
              </a:pathLst>
            </a:custGeom>
            <a:solidFill>
              <a:srgbClr val="FFF2E5"/>
            </a:solidFill>
          </p:spPr>
          <p:txBody>
            <a:bodyPr/>
            <a:lstStyle/>
            <a:p>
              <a:endParaRPr lang="en-ID"/>
            </a:p>
          </p:txBody>
        </p:sp>
        <p:sp>
          <p:nvSpPr>
            <p:cNvPr id="7" name="TextBox 7"/>
            <p:cNvSpPr txBox="1"/>
            <p:nvPr/>
          </p:nvSpPr>
          <p:spPr>
            <a:xfrm>
              <a:off x="0" y="-76200"/>
              <a:ext cx="3507207" cy="1498555"/>
            </a:xfrm>
            <a:prstGeom prst="rect">
              <a:avLst/>
            </a:prstGeom>
          </p:spPr>
          <p:txBody>
            <a:bodyPr lIns="50800" tIns="50800" rIns="50800" bIns="50800" rtlCol="0" anchor="ctr"/>
            <a:lstStyle/>
            <a:p>
              <a:pPr algn="ctr">
                <a:lnSpc>
                  <a:spcPts val="3500"/>
                </a:lnSpc>
              </a:pPr>
              <a:endParaRPr/>
            </a:p>
          </p:txBody>
        </p:sp>
      </p:grpSp>
      <p:sp>
        <p:nvSpPr>
          <p:cNvPr id="8" name="Freeform 8"/>
          <p:cNvSpPr/>
          <p:nvPr/>
        </p:nvSpPr>
        <p:spPr>
          <a:xfrm>
            <a:off x="2122511" y="2458163"/>
            <a:ext cx="1164698" cy="1261406"/>
          </a:xfrm>
          <a:custGeom>
            <a:avLst/>
            <a:gdLst/>
            <a:ahLst/>
            <a:cxnLst/>
            <a:rect l="l" t="t" r="r" b="b"/>
            <a:pathLst>
              <a:path w="1164698" h="1261406">
                <a:moveTo>
                  <a:pt x="0" y="0"/>
                </a:moveTo>
                <a:lnTo>
                  <a:pt x="1164698" y="0"/>
                </a:lnTo>
                <a:lnTo>
                  <a:pt x="1164698" y="1261406"/>
                </a:lnTo>
                <a:lnTo>
                  <a:pt x="0" y="1261406"/>
                </a:lnTo>
                <a:lnTo>
                  <a:pt x="0" y="0"/>
                </a:lnTo>
                <a:close/>
              </a:path>
            </a:pathLst>
          </a:custGeom>
          <a:blipFill>
            <a:blip r:embed="rId2"/>
            <a:stretch>
              <a:fillRect/>
            </a:stretch>
          </a:blipFill>
        </p:spPr>
        <p:txBody>
          <a:bodyPr/>
          <a:lstStyle/>
          <a:p>
            <a:endParaRPr lang="en-ID"/>
          </a:p>
        </p:txBody>
      </p:sp>
      <p:sp>
        <p:nvSpPr>
          <p:cNvPr id="9" name="Freeform 9"/>
          <p:cNvSpPr/>
          <p:nvPr/>
        </p:nvSpPr>
        <p:spPr>
          <a:xfrm rot="-5400000">
            <a:off x="14964542" y="-471034"/>
            <a:ext cx="4589517" cy="3803562"/>
          </a:xfrm>
          <a:custGeom>
            <a:avLst/>
            <a:gdLst/>
            <a:ahLst/>
            <a:cxnLst/>
            <a:rect l="l" t="t" r="r" b="b"/>
            <a:pathLst>
              <a:path w="4589517" h="3803562">
                <a:moveTo>
                  <a:pt x="0" y="0"/>
                </a:moveTo>
                <a:lnTo>
                  <a:pt x="4589516" y="0"/>
                </a:lnTo>
                <a:lnTo>
                  <a:pt x="4589516" y="3803562"/>
                </a:lnTo>
                <a:lnTo>
                  <a:pt x="0" y="3803562"/>
                </a:lnTo>
                <a:lnTo>
                  <a:pt x="0" y="0"/>
                </a:lnTo>
                <a:close/>
              </a:path>
            </a:pathLst>
          </a:custGeom>
          <a:blipFill>
            <a:blip r:embed="rId3"/>
            <a:stretch>
              <a:fillRect/>
            </a:stretch>
          </a:blipFill>
        </p:spPr>
        <p:txBody>
          <a:bodyPr/>
          <a:lstStyle/>
          <a:p>
            <a:endParaRPr lang="en-ID"/>
          </a:p>
        </p:txBody>
      </p:sp>
      <p:sp>
        <p:nvSpPr>
          <p:cNvPr id="10" name="TextBox 10"/>
          <p:cNvSpPr txBox="1"/>
          <p:nvPr/>
        </p:nvSpPr>
        <p:spPr>
          <a:xfrm>
            <a:off x="4193805" y="1473304"/>
            <a:ext cx="9899335" cy="936625"/>
          </a:xfrm>
          <a:prstGeom prst="rect">
            <a:avLst/>
          </a:prstGeom>
        </p:spPr>
        <p:txBody>
          <a:bodyPr lIns="0" tIns="0" rIns="0" bIns="0" rtlCol="0" anchor="t">
            <a:spAutoFit/>
          </a:bodyPr>
          <a:lstStyle/>
          <a:p>
            <a:pPr algn="ctr">
              <a:lnSpc>
                <a:spcPts val="7699"/>
              </a:lnSpc>
            </a:pPr>
            <a:r>
              <a:rPr lang="en-US" sz="5499">
                <a:solidFill>
                  <a:srgbClr val="FDEECC"/>
                </a:solidFill>
                <a:latin typeface="Sansita Heavy"/>
              </a:rPr>
              <a:t>Mengapa Unit Test Penting ?</a:t>
            </a:r>
          </a:p>
        </p:txBody>
      </p:sp>
      <p:sp>
        <p:nvSpPr>
          <p:cNvPr id="11" name="Freeform 11"/>
          <p:cNvSpPr/>
          <p:nvPr/>
        </p:nvSpPr>
        <p:spPr>
          <a:xfrm>
            <a:off x="14093139" y="2095726"/>
            <a:ext cx="624478" cy="628405"/>
          </a:xfrm>
          <a:custGeom>
            <a:avLst/>
            <a:gdLst/>
            <a:ahLst/>
            <a:cxnLst/>
            <a:rect l="l" t="t" r="r" b="b"/>
            <a:pathLst>
              <a:path w="624478" h="628405">
                <a:moveTo>
                  <a:pt x="0" y="0"/>
                </a:moveTo>
                <a:lnTo>
                  <a:pt x="624478" y="0"/>
                </a:lnTo>
                <a:lnTo>
                  <a:pt x="624478" y="628406"/>
                </a:lnTo>
                <a:lnTo>
                  <a:pt x="0" y="628406"/>
                </a:lnTo>
                <a:lnTo>
                  <a:pt x="0" y="0"/>
                </a:lnTo>
                <a:close/>
              </a:path>
            </a:pathLst>
          </a:custGeom>
          <a:blipFill>
            <a:blip r:embed="rId4"/>
            <a:stretch>
              <a:fillRect/>
            </a:stretch>
          </a:blipFill>
        </p:spPr>
        <p:txBody>
          <a:bodyPr/>
          <a:lstStyle/>
          <a:p>
            <a:endParaRPr lang="en-ID"/>
          </a:p>
        </p:txBody>
      </p:sp>
      <p:sp>
        <p:nvSpPr>
          <p:cNvPr id="12" name="TextBox 12"/>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4</a:t>
            </a:r>
          </a:p>
        </p:txBody>
      </p:sp>
      <p:sp>
        <p:nvSpPr>
          <p:cNvPr id="13" name="Freeform 13"/>
          <p:cNvSpPr/>
          <p:nvPr/>
        </p:nvSpPr>
        <p:spPr>
          <a:xfrm rot="1465201">
            <a:off x="2281637" y="1585047"/>
            <a:ext cx="1374079" cy="2900431"/>
          </a:xfrm>
          <a:custGeom>
            <a:avLst/>
            <a:gdLst/>
            <a:ahLst/>
            <a:cxnLst/>
            <a:rect l="l" t="t" r="r" b="b"/>
            <a:pathLst>
              <a:path w="1374079" h="2900431">
                <a:moveTo>
                  <a:pt x="0" y="0"/>
                </a:moveTo>
                <a:lnTo>
                  <a:pt x="1374079" y="0"/>
                </a:lnTo>
                <a:lnTo>
                  <a:pt x="1374079" y="2900431"/>
                </a:lnTo>
                <a:lnTo>
                  <a:pt x="0" y="2900431"/>
                </a:lnTo>
                <a:lnTo>
                  <a:pt x="0" y="0"/>
                </a:lnTo>
                <a:close/>
              </a:path>
            </a:pathLst>
          </a:custGeom>
          <a:blipFill>
            <a:blip r:embed="rId5"/>
            <a:stretch>
              <a:fillRect/>
            </a:stretch>
          </a:blipFill>
        </p:spPr>
        <p:txBody>
          <a:bodyPr/>
          <a:lstStyle/>
          <a:p>
            <a:endParaRPr lang="en-ID"/>
          </a:p>
        </p:txBody>
      </p:sp>
      <p:sp>
        <p:nvSpPr>
          <p:cNvPr id="14" name="TextBox 14"/>
          <p:cNvSpPr txBox="1"/>
          <p:nvPr/>
        </p:nvSpPr>
        <p:spPr>
          <a:xfrm>
            <a:off x="2485787" y="3867377"/>
            <a:ext cx="13316953" cy="4181003"/>
          </a:xfrm>
          <a:prstGeom prst="rect">
            <a:avLst/>
          </a:prstGeom>
        </p:spPr>
        <p:txBody>
          <a:bodyPr lIns="0" tIns="0" rIns="0" bIns="0" rtlCol="0" anchor="t">
            <a:spAutoFit/>
          </a:bodyPr>
          <a:lstStyle/>
          <a:p>
            <a:pPr>
              <a:lnSpc>
                <a:spcPts val="4760"/>
              </a:lnSpc>
            </a:pPr>
            <a:r>
              <a:rPr lang="en-US" sz="3400">
                <a:solidFill>
                  <a:srgbClr val="000000"/>
                </a:solidFill>
                <a:latin typeface="Canva Sans"/>
              </a:rPr>
              <a:t>Unit Test membantu mengidentifikasi kesalahan atau bug pada tahap awal pengembangan sehingga dapat diperbaiki sebelum mencapai tahap pengujian yang lebih besar. Hal ini juga membantu meningkatkan kualitas kode dan memudahkan dalam melakukan perubahan atau penambahan fitur di masa yang akan datang.</a:t>
            </a:r>
          </a:p>
          <a:p>
            <a:pPr algn="ctr">
              <a:lnSpc>
                <a:spcPts val="4760"/>
              </a:lnSpc>
            </a:pPr>
            <a:endParaRPr lang="en-US" sz="3400">
              <a:solidFill>
                <a:srgbClr val="000000"/>
              </a:solidFill>
              <a:latin typeface="Canva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58E74"/>
        </a:solidFill>
        <a:effectLst/>
      </p:bgPr>
    </p:bg>
    <p:spTree>
      <p:nvGrpSpPr>
        <p:cNvPr id="1" name=""/>
        <p:cNvGrpSpPr/>
        <p:nvPr/>
      </p:nvGrpSpPr>
      <p:grpSpPr>
        <a:xfrm>
          <a:off x="0" y="0"/>
          <a:ext cx="0" cy="0"/>
          <a:chOff x="0" y="0"/>
          <a:chExt cx="0" cy="0"/>
        </a:xfrm>
      </p:grpSpPr>
      <p:grpSp>
        <p:nvGrpSpPr>
          <p:cNvPr id="2" name="Group 2"/>
          <p:cNvGrpSpPr/>
          <p:nvPr/>
        </p:nvGrpSpPr>
        <p:grpSpPr>
          <a:xfrm>
            <a:off x="-369234" y="9258300"/>
            <a:ext cx="19026469" cy="1049995"/>
            <a:chOff x="0" y="0"/>
            <a:chExt cx="5011086" cy="276542"/>
          </a:xfrm>
        </p:grpSpPr>
        <p:sp>
          <p:nvSpPr>
            <p:cNvPr id="3" name="Freeform 3"/>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4" name="TextBox 4"/>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grpSp>
        <p:nvGrpSpPr>
          <p:cNvPr id="5" name="Group 5"/>
          <p:cNvGrpSpPr/>
          <p:nvPr/>
        </p:nvGrpSpPr>
        <p:grpSpPr>
          <a:xfrm>
            <a:off x="1319796" y="3088866"/>
            <a:ext cx="15648408" cy="5400504"/>
            <a:chOff x="0" y="0"/>
            <a:chExt cx="4121391" cy="1422355"/>
          </a:xfrm>
        </p:grpSpPr>
        <p:sp>
          <p:nvSpPr>
            <p:cNvPr id="6" name="Freeform 6"/>
            <p:cNvSpPr/>
            <p:nvPr/>
          </p:nvSpPr>
          <p:spPr>
            <a:xfrm>
              <a:off x="0" y="0"/>
              <a:ext cx="4121391" cy="1422355"/>
            </a:xfrm>
            <a:custGeom>
              <a:avLst/>
              <a:gdLst/>
              <a:ahLst/>
              <a:cxnLst/>
              <a:rect l="l" t="t" r="r" b="b"/>
              <a:pathLst>
                <a:path w="4121391" h="1422355">
                  <a:moveTo>
                    <a:pt x="4453" y="0"/>
                  </a:moveTo>
                  <a:lnTo>
                    <a:pt x="4116939" y="0"/>
                  </a:lnTo>
                  <a:cubicBezTo>
                    <a:pt x="4118120" y="0"/>
                    <a:pt x="4119252" y="469"/>
                    <a:pt x="4120087" y="1304"/>
                  </a:cubicBezTo>
                  <a:cubicBezTo>
                    <a:pt x="4120922" y="2139"/>
                    <a:pt x="4121391" y="3272"/>
                    <a:pt x="4121391" y="4453"/>
                  </a:cubicBezTo>
                  <a:lnTo>
                    <a:pt x="4121391" y="1417902"/>
                  </a:lnTo>
                  <a:cubicBezTo>
                    <a:pt x="4121391" y="1419083"/>
                    <a:pt x="4120922" y="1420216"/>
                    <a:pt x="4120087" y="1421051"/>
                  </a:cubicBezTo>
                  <a:cubicBezTo>
                    <a:pt x="4119252" y="1421886"/>
                    <a:pt x="4118120" y="1422355"/>
                    <a:pt x="4116939" y="1422355"/>
                  </a:cubicBezTo>
                  <a:lnTo>
                    <a:pt x="4453" y="1422355"/>
                  </a:lnTo>
                  <a:cubicBezTo>
                    <a:pt x="3272" y="1422355"/>
                    <a:pt x="2139" y="1421886"/>
                    <a:pt x="1304" y="1421051"/>
                  </a:cubicBezTo>
                  <a:cubicBezTo>
                    <a:pt x="469" y="1420216"/>
                    <a:pt x="0" y="1419083"/>
                    <a:pt x="0" y="1417902"/>
                  </a:cubicBezTo>
                  <a:lnTo>
                    <a:pt x="0" y="4453"/>
                  </a:lnTo>
                  <a:cubicBezTo>
                    <a:pt x="0" y="3272"/>
                    <a:pt x="469" y="2139"/>
                    <a:pt x="1304" y="1304"/>
                  </a:cubicBezTo>
                  <a:cubicBezTo>
                    <a:pt x="2139" y="469"/>
                    <a:pt x="3272" y="0"/>
                    <a:pt x="4453" y="0"/>
                  </a:cubicBezTo>
                  <a:close/>
                </a:path>
              </a:pathLst>
            </a:custGeom>
            <a:solidFill>
              <a:srgbClr val="FFF2E5"/>
            </a:solidFill>
          </p:spPr>
          <p:txBody>
            <a:bodyPr/>
            <a:lstStyle/>
            <a:p>
              <a:endParaRPr lang="en-ID"/>
            </a:p>
          </p:txBody>
        </p:sp>
        <p:sp>
          <p:nvSpPr>
            <p:cNvPr id="7" name="TextBox 7"/>
            <p:cNvSpPr txBox="1"/>
            <p:nvPr/>
          </p:nvSpPr>
          <p:spPr>
            <a:xfrm>
              <a:off x="0" y="-76200"/>
              <a:ext cx="4121391" cy="1498555"/>
            </a:xfrm>
            <a:prstGeom prst="rect">
              <a:avLst/>
            </a:prstGeom>
          </p:spPr>
          <p:txBody>
            <a:bodyPr lIns="50800" tIns="50800" rIns="50800" bIns="50800" rtlCol="0" anchor="ctr"/>
            <a:lstStyle/>
            <a:p>
              <a:pPr algn="ctr">
                <a:lnSpc>
                  <a:spcPts val="3500"/>
                </a:lnSpc>
              </a:pPr>
              <a:endParaRPr/>
            </a:p>
          </p:txBody>
        </p:sp>
      </p:grpSp>
      <p:sp>
        <p:nvSpPr>
          <p:cNvPr id="8" name="TextBox 8"/>
          <p:cNvSpPr txBox="1"/>
          <p:nvPr/>
        </p:nvSpPr>
        <p:spPr>
          <a:xfrm>
            <a:off x="5333635" y="1380716"/>
            <a:ext cx="7620730" cy="936625"/>
          </a:xfrm>
          <a:prstGeom prst="rect">
            <a:avLst/>
          </a:prstGeom>
        </p:spPr>
        <p:txBody>
          <a:bodyPr lIns="0" tIns="0" rIns="0" bIns="0" rtlCol="0" anchor="t">
            <a:spAutoFit/>
          </a:bodyPr>
          <a:lstStyle/>
          <a:p>
            <a:pPr algn="ctr">
              <a:lnSpc>
                <a:spcPts val="7699"/>
              </a:lnSpc>
            </a:pPr>
            <a:r>
              <a:rPr lang="en-US" sz="5499">
                <a:solidFill>
                  <a:srgbClr val="FDEECC"/>
                </a:solidFill>
                <a:latin typeface="Sansita Heavy"/>
              </a:rPr>
              <a:t>Pengertian WhiteBox</a:t>
            </a:r>
          </a:p>
        </p:txBody>
      </p:sp>
      <p:sp>
        <p:nvSpPr>
          <p:cNvPr id="9" name="Freeform 9"/>
          <p:cNvSpPr/>
          <p:nvPr/>
        </p:nvSpPr>
        <p:spPr>
          <a:xfrm>
            <a:off x="12642126" y="2122848"/>
            <a:ext cx="624478" cy="628405"/>
          </a:xfrm>
          <a:custGeom>
            <a:avLst/>
            <a:gdLst/>
            <a:ahLst/>
            <a:cxnLst/>
            <a:rect l="l" t="t" r="r" b="b"/>
            <a:pathLst>
              <a:path w="624478" h="628405">
                <a:moveTo>
                  <a:pt x="0" y="0"/>
                </a:moveTo>
                <a:lnTo>
                  <a:pt x="624478" y="0"/>
                </a:lnTo>
                <a:lnTo>
                  <a:pt x="624478" y="628405"/>
                </a:lnTo>
                <a:lnTo>
                  <a:pt x="0" y="628405"/>
                </a:lnTo>
                <a:lnTo>
                  <a:pt x="0" y="0"/>
                </a:lnTo>
                <a:close/>
              </a:path>
            </a:pathLst>
          </a:custGeom>
          <a:blipFill>
            <a:blip r:embed="rId2"/>
            <a:stretch>
              <a:fillRect/>
            </a:stretch>
          </a:blipFill>
        </p:spPr>
        <p:txBody>
          <a:bodyPr/>
          <a:lstStyle/>
          <a:p>
            <a:endParaRPr lang="en-ID"/>
          </a:p>
        </p:txBody>
      </p:sp>
      <p:sp>
        <p:nvSpPr>
          <p:cNvPr id="10" name="TextBox 10"/>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5 </a:t>
            </a:r>
          </a:p>
        </p:txBody>
      </p:sp>
      <p:sp>
        <p:nvSpPr>
          <p:cNvPr id="11" name="Freeform 11"/>
          <p:cNvSpPr/>
          <p:nvPr/>
        </p:nvSpPr>
        <p:spPr>
          <a:xfrm rot="-864510">
            <a:off x="15423324" y="-755387"/>
            <a:ext cx="4841999" cy="2950618"/>
          </a:xfrm>
          <a:custGeom>
            <a:avLst/>
            <a:gdLst/>
            <a:ahLst/>
            <a:cxnLst/>
            <a:rect l="l" t="t" r="r" b="b"/>
            <a:pathLst>
              <a:path w="4841999" h="2950618">
                <a:moveTo>
                  <a:pt x="0" y="0"/>
                </a:moveTo>
                <a:lnTo>
                  <a:pt x="4841999" y="0"/>
                </a:lnTo>
                <a:lnTo>
                  <a:pt x="4841999" y="2950618"/>
                </a:lnTo>
                <a:lnTo>
                  <a:pt x="0" y="2950618"/>
                </a:lnTo>
                <a:lnTo>
                  <a:pt x="0" y="0"/>
                </a:lnTo>
                <a:close/>
              </a:path>
            </a:pathLst>
          </a:custGeom>
          <a:blipFill>
            <a:blip r:embed="rId3"/>
            <a:stretch>
              <a:fillRect r="-212502"/>
            </a:stretch>
          </a:blipFill>
        </p:spPr>
        <p:txBody>
          <a:bodyPr/>
          <a:lstStyle/>
          <a:p>
            <a:endParaRPr lang="en-ID"/>
          </a:p>
        </p:txBody>
      </p:sp>
      <p:sp>
        <p:nvSpPr>
          <p:cNvPr id="12" name="Freeform 12"/>
          <p:cNvSpPr/>
          <p:nvPr/>
        </p:nvSpPr>
        <p:spPr>
          <a:xfrm rot="-1218265">
            <a:off x="802370" y="2956576"/>
            <a:ext cx="2160485" cy="896601"/>
          </a:xfrm>
          <a:custGeom>
            <a:avLst/>
            <a:gdLst/>
            <a:ahLst/>
            <a:cxnLst/>
            <a:rect l="l" t="t" r="r" b="b"/>
            <a:pathLst>
              <a:path w="2160485" h="896601">
                <a:moveTo>
                  <a:pt x="0" y="0"/>
                </a:moveTo>
                <a:lnTo>
                  <a:pt x="2160485" y="0"/>
                </a:lnTo>
                <a:lnTo>
                  <a:pt x="2160485" y="896602"/>
                </a:lnTo>
                <a:lnTo>
                  <a:pt x="0" y="896602"/>
                </a:lnTo>
                <a:lnTo>
                  <a:pt x="0" y="0"/>
                </a:lnTo>
                <a:close/>
              </a:path>
            </a:pathLst>
          </a:custGeom>
          <a:blipFill>
            <a:blip r:embed="rId4"/>
            <a:stretch>
              <a:fillRect/>
            </a:stretch>
          </a:blipFill>
        </p:spPr>
        <p:txBody>
          <a:bodyPr/>
          <a:lstStyle/>
          <a:p>
            <a:endParaRPr lang="en-ID"/>
          </a:p>
        </p:txBody>
      </p:sp>
      <p:sp>
        <p:nvSpPr>
          <p:cNvPr id="13" name="Freeform 13"/>
          <p:cNvSpPr/>
          <p:nvPr/>
        </p:nvSpPr>
        <p:spPr>
          <a:xfrm rot="-1273715">
            <a:off x="1193592" y="2437050"/>
            <a:ext cx="1378042" cy="1722553"/>
          </a:xfrm>
          <a:custGeom>
            <a:avLst/>
            <a:gdLst/>
            <a:ahLst/>
            <a:cxnLst/>
            <a:rect l="l" t="t" r="r" b="b"/>
            <a:pathLst>
              <a:path w="1378042" h="1722553">
                <a:moveTo>
                  <a:pt x="0" y="0"/>
                </a:moveTo>
                <a:lnTo>
                  <a:pt x="1378042" y="0"/>
                </a:lnTo>
                <a:lnTo>
                  <a:pt x="1378042" y="1722553"/>
                </a:lnTo>
                <a:lnTo>
                  <a:pt x="0" y="1722553"/>
                </a:lnTo>
                <a:lnTo>
                  <a:pt x="0" y="0"/>
                </a:lnTo>
                <a:close/>
              </a:path>
            </a:pathLst>
          </a:custGeom>
          <a:blipFill>
            <a:blip r:embed="rId5"/>
            <a:stretch>
              <a:fillRect/>
            </a:stretch>
          </a:blipFill>
        </p:spPr>
        <p:txBody>
          <a:bodyPr/>
          <a:lstStyle/>
          <a:p>
            <a:endParaRPr lang="en-ID"/>
          </a:p>
        </p:txBody>
      </p:sp>
      <p:sp>
        <p:nvSpPr>
          <p:cNvPr id="14" name="TextBox 14"/>
          <p:cNvSpPr txBox="1"/>
          <p:nvPr/>
        </p:nvSpPr>
        <p:spPr>
          <a:xfrm>
            <a:off x="1319796" y="3708455"/>
            <a:ext cx="15648408" cy="4780915"/>
          </a:xfrm>
          <a:prstGeom prst="rect">
            <a:avLst/>
          </a:prstGeom>
        </p:spPr>
        <p:txBody>
          <a:bodyPr lIns="0" tIns="0" rIns="0" bIns="0" rtlCol="0" anchor="t">
            <a:spAutoFit/>
          </a:bodyPr>
          <a:lstStyle/>
          <a:p>
            <a:pPr>
              <a:lnSpc>
                <a:spcPts val="4759"/>
              </a:lnSpc>
            </a:pPr>
            <a:r>
              <a:rPr lang="en-US" sz="3399">
                <a:solidFill>
                  <a:srgbClr val="000000"/>
                </a:solidFill>
                <a:latin typeface="Canva Sans"/>
              </a:rPr>
              <a:t>Whitebox testing, juga dikenal sebagai pengujian struktural atau pengujian kotak putih, adalah jenis pengujian perangkat lunak yang dilakukan dengan memahami struktur internal dan implementasi kode program. Dalam whitebox testing, pengujian dilakukan dengan memeriksa jalur eksekusi kode, kondisi logika, dan semua jalur yang mungkin di dalam program serta memastikan struktur data internalperangkat lunak telah diuji dengan benar</a:t>
            </a:r>
          </a:p>
          <a:p>
            <a:pPr>
              <a:lnSpc>
                <a:spcPts val="4759"/>
              </a:lnSpc>
            </a:pPr>
            <a:r>
              <a:rPr lang="en-US" sz="3399">
                <a:solidFill>
                  <a:srgbClr val="000000"/>
                </a:solidFill>
                <a:latin typeface="Canva Sans"/>
              </a:rPr>
              <a:t>Whitebox testing dapat menemukan kesalahan logika, ketidaksesuaian, asumsi, dan kesalahan ketik yang terdapat pada kode perangkat lunak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58E74"/>
        </a:solidFill>
        <a:effectLst/>
      </p:bgPr>
    </p:bg>
    <p:spTree>
      <p:nvGrpSpPr>
        <p:cNvPr id="1" name=""/>
        <p:cNvGrpSpPr/>
        <p:nvPr/>
      </p:nvGrpSpPr>
      <p:grpSpPr>
        <a:xfrm>
          <a:off x="0" y="0"/>
          <a:ext cx="0" cy="0"/>
          <a:chOff x="0" y="0"/>
          <a:chExt cx="0" cy="0"/>
        </a:xfrm>
      </p:grpSpPr>
      <p:grpSp>
        <p:nvGrpSpPr>
          <p:cNvPr id="2" name="Group 2"/>
          <p:cNvGrpSpPr/>
          <p:nvPr/>
        </p:nvGrpSpPr>
        <p:grpSpPr>
          <a:xfrm>
            <a:off x="0" y="9203745"/>
            <a:ext cx="19026469" cy="1049995"/>
            <a:chOff x="0" y="0"/>
            <a:chExt cx="5011086" cy="276542"/>
          </a:xfrm>
        </p:grpSpPr>
        <p:sp>
          <p:nvSpPr>
            <p:cNvPr id="3" name="Freeform 3"/>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4" name="TextBox 4"/>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grpSp>
        <p:nvGrpSpPr>
          <p:cNvPr id="5" name="Group 5"/>
          <p:cNvGrpSpPr/>
          <p:nvPr/>
        </p:nvGrpSpPr>
        <p:grpSpPr>
          <a:xfrm>
            <a:off x="1319796" y="3088866"/>
            <a:ext cx="15648408" cy="5400504"/>
            <a:chOff x="0" y="0"/>
            <a:chExt cx="4121391" cy="1422355"/>
          </a:xfrm>
        </p:grpSpPr>
        <p:sp>
          <p:nvSpPr>
            <p:cNvPr id="6" name="Freeform 6"/>
            <p:cNvSpPr/>
            <p:nvPr/>
          </p:nvSpPr>
          <p:spPr>
            <a:xfrm>
              <a:off x="0" y="0"/>
              <a:ext cx="4121391" cy="1422355"/>
            </a:xfrm>
            <a:custGeom>
              <a:avLst/>
              <a:gdLst/>
              <a:ahLst/>
              <a:cxnLst/>
              <a:rect l="l" t="t" r="r" b="b"/>
              <a:pathLst>
                <a:path w="4121391" h="1422355">
                  <a:moveTo>
                    <a:pt x="4453" y="0"/>
                  </a:moveTo>
                  <a:lnTo>
                    <a:pt x="4116939" y="0"/>
                  </a:lnTo>
                  <a:cubicBezTo>
                    <a:pt x="4118120" y="0"/>
                    <a:pt x="4119252" y="469"/>
                    <a:pt x="4120087" y="1304"/>
                  </a:cubicBezTo>
                  <a:cubicBezTo>
                    <a:pt x="4120922" y="2139"/>
                    <a:pt x="4121391" y="3272"/>
                    <a:pt x="4121391" y="4453"/>
                  </a:cubicBezTo>
                  <a:lnTo>
                    <a:pt x="4121391" y="1417902"/>
                  </a:lnTo>
                  <a:cubicBezTo>
                    <a:pt x="4121391" y="1419083"/>
                    <a:pt x="4120922" y="1420216"/>
                    <a:pt x="4120087" y="1421051"/>
                  </a:cubicBezTo>
                  <a:cubicBezTo>
                    <a:pt x="4119252" y="1421886"/>
                    <a:pt x="4118120" y="1422355"/>
                    <a:pt x="4116939" y="1422355"/>
                  </a:cubicBezTo>
                  <a:lnTo>
                    <a:pt x="4453" y="1422355"/>
                  </a:lnTo>
                  <a:cubicBezTo>
                    <a:pt x="3272" y="1422355"/>
                    <a:pt x="2139" y="1421886"/>
                    <a:pt x="1304" y="1421051"/>
                  </a:cubicBezTo>
                  <a:cubicBezTo>
                    <a:pt x="469" y="1420216"/>
                    <a:pt x="0" y="1419083"/>
                    <a:pt x="0" y="1417902"/>
                  </a:cubicBezTo>
                  <a:lnTo>
                    <a:pt x="0" y="4453"/>
                  </a:lnTo>
                  <a:cubicBezTo>
                    <a:pt x="0" y="3272"/>
                    <a:pt x="469" y="2139"/>
                    <a:pt x="1304" y="1304"/>
                  </a:cubicBezTo>
                  <a:cubicBezTo>
                    <a:pt x="2139" y="469"/>
                    <a:pt x="3272" y="0"/>
                    <a:pt x="4453" y="0"/>
                  </a:cubicBezTo>
                  <a:close/>
                </a:path>
              </a:pathLst>
            </a:custGeom>
            <a:solidFill>
              <a:srgbClr val="FFF2E5"/>
            </a:solidFill>
          </p:spPr>
          <p:txBody>
            <a:bodyPr/>
            <a:lstStyle/>
            <a:p>
              <a:endParaRPr lang="en-ID"/>
            </a:p>
          </p:txBody>
        </p:sp>
        <p:sp>
          <p:nvSpPr>
            <p:cNvPr id="7" name="TextBox 7"/>
            <p:cNvSpPr txBox="1"/>
            <p:nvPr/>
          </p:nvSpPr>
          <p:spPr>
            <a:xfrm>
              <a:off x="0" y="-76200"/>
              <a:ext cx="4121391" cy="1498555"/>
            </a:xfrm>
            <a:prstGeom prst="rect">
              <a:avLst/>
            </a:prstGeom>
          </p:spPr>
          <p:txBody>
            <a:bodyPr lIns="50800" tIns="50800" rIns="50800" bIns="50800" rtlCol="0" anchor="ctr"/>
            <a:lstStyle/>
            <a:p>
              <a:pPr algn="ctr">
                <a:lnSpc>
                  <a:spcPts val="3500"/>
                </a:lnSpc>
              </a:pPr>
              <a:endParaRPr/>
            </a:p>
          </p:txBody>
        </p:sp>
      </p:grpSp>
      <p:sp>
        <p:nvSpPr>
          <p:cNvPr id="8" name="TextBox 8"/>
          <p:cNvSpPr txBox="1"/>
          <p:nvPr/>
        </p:nvSpPr>
        <p:spPr>
          <a:xfrm>
            <a:off x="4680212" y="1437866"/>
            <a:ext cx="8927577" cy="936625"/>
          </a:xfrm>
          <a:prstGeom prst="rect">
            <a:avLst/>
          </a:prstGeom>
        </p:spPr>
        <p:txBody>
          <a:bodyPr lIns="0" tIns="0" rIns="0" bIns="0" rtlCol="0" anchor="t">
            <a:spAutoFit/>
          </a:bodyPr>
          <a:lstStyle/>
          <a:p>
            <a:pPr algn="ctr">
              <a:lnSpc>
                <a:spcPts val="7699"/>
              </a:lnSpc>
            </a:pPr>
            <a:r>
              <a:rPr lang="en-US" sz="5499">
                <a:solidFill>
                  <a:srgbClr val="FDEECC"/>
                </a:solidFill>
                <a:latin typeface="Sansita Heavy"/>
              </a:rPr>
              <a:t>Tujuan White box </a:t>
            </a:r>
          </a:p>
        </p:txBody>
      </p:sp>
      <p:sp>
        <p:nvSpPr>
          <p:cNvPr id="9" name="Freeform 9"/>
          <p:cNvSpPr/>
          <p:nvPr/>
        </p:nvSpPr>
        <p:spPr>
          <a:xfrm>
            <a:off x="12323792" y="2122848"/>
            <a:ext cx="624478" cy="628405"/>
          </a:xfrm>
          <a:custGeom>
            <a:avLst/>
            <a:gdLst/>
            <a:ahLst/>
            <a:cxnLst/>
            <a:rect l="l" t="t" r="r" b="b"/>
            <a:pathLst>
              <a:path w="624478" h="628405">
                <a:moveTo>
                  <a:pt x="0" y="0"/>
                </a:moveTo>
                <a:lnTo>
                  <a:pt x="624477" y="0"/>
                </a:lnTo>
                <a:lnTo>
                  <a:pt x="624477" y="628405"/>
                </a:lnTo>
                <a:lnTo>
                  <a:pt x="0" y="628405"/>
                </a:lnTo>
                <a:lnTo>
                  <a:pt x="0" y="0"/>
                </a:lnTo>
                <a:close/>
              </a:path>
            </a:pathLst>
          </a:custGeom>
          <a:blipFill>
            <a:blip r:embed="rId2"/>
            <a:stretch>
              <a:fillRect/>
            </a:stretch>
          </a:blipFill>
        </p:spPr>
        <p:txBody>
          <a:bodyPr/>
          <a:lstStyle/>
          <a:p>
            <a:endParaRPr lang="en-ID"/>
          </a:p>
        </p:txBody>
      </p:sp>
      <p:sp>
        <p:nvSpPr>
          <p:cNvPr id="10" name="TextBox 10"/>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6</a:t>
            </a:r>
          </a:p>
        </p:txBody>
      </p:sp>
      <p:sp>
        <p:nvSpPr>
          <p:cNvPr id="11" name="Freeform 11"/>
          <p:cNvSpPr/>
          <p:nvPr/>
        </p:nvSpPr>
        <p:spPr>
          <a:xfrm rot="-864510">
            <a:off x="15423324" y="-755387"/>
            <a:ext cx="4841999" cy="2950618"/>
          </a:xfrm>
          <a:custGeom>
            <a:avLst/>
            <a:gdLst/>
            <a:ahLst/>
            <a:cxnLst/>
            <a:rect l="l" t="t" r="r" b="b"/>
            <a:pathLst>
              <a:path w="4841999" h="2950618">
                <a:moveTo>
                  <a:pt x="0" y="0"/>
                </a:moveTo>
                <a:lnTo>
                  <a:pt x="4841999" y="0"/>
                </a:lnTo>
                <a:lnTo>
                  <a:pt x="4841999" y="2950618"/>
                </a:lnTo>
                <a:lnTo>
                  <a:pt x="0" y="2950618"/>
                </a:lnTo>
                <a:lnTo>
                  <a:pt x="0" y="0"/>
                </a:lnTo>
                <a:close/>
              </a:path>
            </a:pathLst>
          </a:custGeom>
          <a:blipFill>
            <a:blip r:embed="rId3"/>
            <a:stretch>
              <a:fillRect r="-212502"/>
            </a:stretch>
          </a:blipFill>
        </p:spPr>
        <p:txBody>
          <a:bodyPr/>
          <a:lstStyle/>
          <a:p>
            <a:endParaRPr lang="en-ID"/>
          </a:p>
        </p:txBody>
      </p:sp>
      <p:sp>
        <p:nvSpPr>
          <p:cNvPr id="12" name="Freeform 12"/>
          <p:cNvSpPr/>
          <p:nvPr/>
        </p:nvSpPr>
        <p:spPr>
          <a:xfrm rot="-1218265">
            <a:off x="802370" y="2956576"/>
            <a:ext cx="2160485" cy="896601"/>
          </a:xfrm>
          <a:custGeom>
            <a:avLst/>
            <a:gdLst/>
            <a:ahLst/>
            <a:cxnLst/>
            <a:rect l="l" t="t" r="r" b="b"/>
            <a:pathLst>
              <a:path w="2160485" h="896601">
                <a:moveTo>
                  <a:pt x="0" y="0"/>
                </a:moveTo>
                <a:lnTo>
                  <a:pt x="2160485" y="0"/>
                </a:lnTo>
                <a:lnTo>
                  <a:pt x="2160485" y="896602"/>
                </a:lnTo>
                <a:lnTo>
                  <a:pt x="0" y="896602"/>
                </a:lnTo>
                <a:lnTo>
                  <a:pt x="0" y="0"/>
                </a:lnTo>
                <a:close/>
              </a:path>
            </a:pathLst>
          </a:custGeom>
          <a:blipFill>
            <a:blip r:embed="rId4"/>
            <a:stretch>
              <a:fillRect/>
            </a:stretch>
          </a:blipFill>
        </p:spPr>
        <p:txBody>
          <a:bodyPr/>
          <a:lstStyle/>
          <a:p>
            <a:endParaRPr lang="en-ID"/>
          </a:p>
        </p:txBody>
      </p:sp>
      <p:sp>
        <p:nvSpPr>
          <p:cNvPr id="13" name="Freeform 13"/>
          <p:cNvSpPr/>
          <p:nvPr/>
        </p:nvSpPr>
        <p:spPr>
          <a:xfrm rot="-1273715">
            <a:off x="1193592" y="2437050"/>
            <a:ext cx="1378042" cy="1722553"/>
          </a:xfrm>
          <a:custGeom>
            <a:avLst/>
            <a:gdLst/>
            <a:ahLst/>
            <a:cxnLst/>
            <a:rect l="l" t="t" r="r" b="b"/>
            <a:pathLst>
              <a:path w="1378042" h="1722553">
                <a:moveTo>
                  <a:pt x="0" y="0"/>
                </a:moveTo>
                <a:lnTo>
                  <a:pt x="1378042" y="0"/>
                </a:lnTo>
                <a:lnTo>
                  <a:pt x="1378042" y="1722553"/>
                </a:lnTo>
                <a:lnTo>
                  <a:pt x="0" y="1722553"/>
                </a:lnTo>
                <a:lnTo>
                  <a:pt x="0" y="0"/>
                </a:lnTo>
                <a:close/>
              </a:path>
            </a:pathLst>
          </a:custGeom>
          <a:blipFill>
            <a:blip r:embed="rId5"/>
            <a:stretch>
              <a:fillRect/>
            </a:stretch>
          </a:blipFill>
        </p:spPr>
        <p:txBody>
          <a:bodyPr/>
          <a:lstStyle/>
          <a:p>
            <a:endParaRPr lang="en-ID"/>
          </a:p>
        </p:txBody>
      </p:sp>
      <p:sp>
        <p:nvSpPr>
          <p:cNvPr id="14" name="TextBox 14"/>
          <p:cNvSpPr txBox="1"/>
          <p:nvPr/>
        </p:nvSpPr>
        <p:spPr>
          <a:xfrm>
            <a:off x="1319796" y="4133499"/>
            <a:ext cx="15648408" cy="3580765"/>
          </a:xfrm>
          <a:prstGeom prst="rect">
            <a:avLst/>
          </a:prstGeom>
        </p:spPr>
        <p:txBody>
          <a:bodyPr lIns="0" tIns="0" rIns="0" bIns="0" rtlCol="0" anchor="t">
            <a:spAutoFit/>
          </a:bodyPr>
          <a:lstStyle/>
          <a:p>
            <a:pPr>
              <a:lnSpc>
                <a:spcPts val="4759"/>
              </a:lnSpc>
            </a:pPr>
            <a:r>
              <a:rPr lang="en-US" sz="3399">
                <a:solidFill>
                  <a:srgbClr val="000000"/>
                </a:solidFill>
                <a:latin typeface="Canva Sans"/>
              </a:rPr>
              <a:t>Tujuan utama dari White Box Testing adalah untuk memastikan bahwa setiap baris kode program telah diuji dan berfungsi dengan benar. Hal ini dapat membantu mengidentifikasi kesalahan atau bug pada tingkat kode, sehingga memungkinkan untuk diperbaiki sebelum program digunakan oleh pengguna akhir.</a:t>
            </a:r>
          </a:p>
          <a:p>
            <a:pPr algn="ctr">
              <a:lnSpc>
                <a:spcPts val="4759"/>
              </a:lnSpc>
            </a:pPr>
            <a:endParaRPr lang="en-US" sz="3399">
              <a:solidFill>
                <a:srgbClr val="000000"/>
              </a:solidFill>
              <a:latin typeface="Canva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A58E74"/>
        </a:solidFill>
        <a:effectLst/>
      </p:bgPr>
    </p:bg>
    <p:spTree>
      <p:nvGrpSpPr>
        <p:cNvPr id="1" name=""/>
        <p:cNvGrpSpPr/>
        <p:nvPr/>
      </p:nvGrpSpPr>
      <p:grpSpPr>
        <a:xfrm>
          <a:off x="0" y="0"/>
          <a:ext cx="0" cy="0"/>
          <a:chOff x="0" y="0"/>
          <a:chExt cx="0" cy="0"/>
        </a:xfrm>
      </p:grpSpPr>
      <p:grpSp>
        <p:nvGrpSpPr>
          <p:cNvPr id="2" name="Group 2"/>
          <p:cNvGrpSpPr/>
          <p:nvPr/>
        </p:nvGrpSpPr>
        <p:grpSpPr>
          <a:xfrm>
            <a:off x="-369234" y="9258300"/>
            <a:ext cx="19026469" cy="1049995"/>
            <a:chOff x="0" y="0"/>
            <a:chExt cx="5011086" cy="276542"/>
          </a:xfrm>
        </p:grpSpPr>
        <p:sp>
          <p:nvSpPr>
            <p:cNvPr id="3" name="Freeform 3"/>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4" name="TextBox 4"/>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grpSp>
        <p:nvGrpSpPr>
          <p:cNvPr id="5" name="Group 5"/>
          <p:cNvGrpSpPr/>
          <p:nvPr/>
        </p:nvGrpSpPr>
        <p:grpSpPr>
          <a:xfrm>
            <a:off x="1319796" y="3088866"/>
            <a:ext cx="15648408" cy="5400504"/>
            <a:chOff x="0" y="0"/>
            <a:chExt cx="4121391" cy="1422355"/>
          </a:xfrm>
        </p:grpSpPr>
        <p:sp>
          <p:nvSpPr>
            <p:cNvPr id="6" name="Freeform 6"/>
            <p:cNvSpPr/>
            <p:nvPr/>
          </p:nvSpPr>
          <p:spPr>
            <a:xfrm>
              <a:off x="0" y="0"/>
              <a:ext cx="4121391" cy="1422355"/>
            </a:xfrm>
            <a:custGeom>
              <a:avLst/>
              <a:gdLst/>
              <a:ahLst/>
              <a:cxnLst/>
              <a:rect l="l" t="t" r="r" b="b"/>
              <a:pathLst>
                <a:path w="4121391" h="1422355">
                  <a:moveTo>
                    <a:pt x="4453" y="0"/>
                  </a:moveTo>
                  <a:lnTo>
                    <a:pt x="4116939" y="0"/>
                  </a:lnTo>
                  <a:cubicBezTo>
                    <a:pt x="4118120" y="0"/>
                    <a:pt x="4119252" y="469"/>
                    <a:pt x="4120087" y="1304"/>
                  </a:cubicBezTo>
                  <a:cubicBezTo>
                    <a:pt x="4120922" y="2139"/>
                    <a:pt x="4121391" y="3272"/>
                    <a:pt x="4121391" y="4453"/>
                  </a:cubicBezTo>
                  <a:lnTo>
                    <a:pt x="4121391" y="1417902"/>
                  </a:lnTo>
                  <a:cubicBezTo>
                    <a:pt x="4121391" y="1419083"/>
                    <a:pt x="4120922" y="1420216"/>
                    <a:pt x="4120087" y="1421051"/>
                  </a:cubicBezTo>
                  <a:cubicBezTo>
                    <a:pt x="4119252" y="1421886"/>
                    <a:pt x="4118120" y="1422355"/>
                    <a:pt x="4116939" y="1422355"/>
                  </a:cubicBezTo>
                  <a:lnTo>
                    <a:pt x="4453" y="1422355"/>
                  </a:lnTo>
                  <a:cubicBezTo>
                    <a:pt x="3272" y="1422355"/>
                    <a:pt x="2139" y="1421886"/>
                    <a:pt x="1304" y="1421051"/>
                  </a:cubicBezTo>
                  <a:cubicBezTo>
                    <a:pt x="469" y="1420216"/>
                    <a:pt x="0" y="1419083"/>
                    <a:pt x="0" y="1417902"/>
                  </a:cubicBezTo>
                  <a:lnTo>
                    <a:pt x="0" y="4453"/>
                  </a:lnTo>
                  <a:cubicBezTo>
                    <a:pt x="0" y="3272"/>
                    <a:pt x="469" y="2139"/>
                    <a:pt x="1304" y="1304"/>
                  </a:cubicBezTo>
                  <a:cubicBezTo>
                    <a:pt x="2139" y="469"/>
                    <a:pt x="3272" y="0"/>
                    <a:pt x="4453" y="0"/>
                  </a:cubicBezTo>
                  <a:close/>
                </a:path>
              </a:pathLst>
            </a:custGeom>
            <a:solidFill>
              <a:srgbClr val="FFF2E5"/>
            </a:solidFill>
          </p:spPr>
          <p:txBody>
            <a:bodyPr/>
            <a:lstStyle/>
            <a:p>
              <a:endParaRPr lang="en-ID"/>
            </a:p>
          </p:txBody>
        </p:sp>
        <p:sp>
          <p:nvSpPr>
            <p:cNvPr id="7" name="TextBox 7"/>
            <p:cNvSpPr txBox="1"/>
            <p:nvPr/>
          </p:nvSpPr>
          <p:spPr>
            <a:xfrm>
              <a:off x="0" y="-76200"/>
              <a:ext cx="4121391" cy="1498555"/>
            </a:xfrm>
            <a:prstGeom prst="rect">
              <a:avLst/>
            </a:prstGeom>
          </p:spPr>
          <p:txBody>
            <a:bodyPr lIns="50800" tIns="50800" rIns="50800" bIns="50800" rtlCol="0" anchor="ctr"/>
            <a:lstStyle/>
            <a:p>
              <a:pPr algn="ctr">
                <a:lnSpc>
                  <a:spcPts val="3500"/>
                </a:lnSpc>
              </a:pPr>
              <a:endParaRPr/>
            </a:p>
          </p:txBody>
        </p:sp>
      </p:grpSp>
      <p:sp>
        <p:nvSpPr>
          <p:cNvPr id="8" name="TextBox 8"/>
          <p:cNvSpPr txBox="1"/>
          <p:nvPr/>
        </p:nvSpPr>
        <p:spPr>
          <a:xfrm>
            <a:off x="4847756" y="1380716"/>
            <a:ext cx="8592488" cy="936625"/>
          </a:xfrm>
          <a:prstGeom prst="rect">
            <a:avLst/>
          </a:prstGeom>
        </p:spPr>
        <p:txBody>
          <a:bodyPr lIns="0" tIns="0" rIns="0" bIns="0" rtlCol="0" anchor="t">
            <a:spAutoFit/>
          </a:bodyPr>
          <a:lstStyle/>
          <a:p>
            <a:pPr algn="ctr">
              <a:lnSpc>
                <a:spcPts val="7699"/>
              </a:lnSpc>
            </a:pPr>
            <a:r>
              <a:rPr lang="en-US" sz="5499">
                <a:solidFill>
                  <a:srgbClr val="FDEECC"/>
                </a:solidFill>
                <a:latin typeface="Sansita Heavy"/>
              </a:rPr>
              <a:t>Metode WhiteBox testing</a:t>
            </a:r>
          </a:p>
        </p:txBody>
      </p:sp>
      <p:sp>
        <p:nvSpPr>
          <p:cNvPr id="9" name="Freeform 9"/>
          <p:cNvSpPr/>
          <p:nvPr/>
        </p:nvSpPr>
        <p:spPr>
          <a:xfrm>
            <a:off x="13440244" y="2003138"/>
            <a:ext cx="624478" cy="628405"/>
          </a:xfrm>
          <a:custGeom>
            <a:avLst/>
            <a:gdLst/>
            <a:ahLst/>
            <a:cxnLst/>
            <a:rect l="l" t="t" r="r" b="b"/>
            <a:pathLst>
              <a:path w="624478" h="628405">
                <a:moveTo>
                  <a:pt x="0" y="0"/>
                </a:moveTo>
                <a:lnTo>
                  <a:pt x="624478" y="0"/>
                </a:lnTo>
                <a:lnTo>
                  <a:pt x="624478" y="628406"/>
                </a:lnTo>
                <a:lnTo>
                  <a:pt x="0" y="628406"/>
                </a:lnTo>
                <a:lnTo>
                  <a:pt x="0" y="0"/>
                </a:lnTo>
                <a:close/>
              </a:path>
            </a:pathLst>
          </a:custGeom>
          <a:blipFill>
            <a:blip r:embed="rId2"/>
            <a:stretch>
              <a:fillRect/>
            </a:stretch>
          </a:blipFill>
        </p:spPr>
        <p:txBody>
          <a:bodyPr/>
          <a:lstStyle/>
          <a:p>
            <a:endParaRPr lang="en-ID"/>
          </a:p>
        </p:txBody>
      </p:sp>
      <p:sp>
        <p:nvSpPr>
          <p:cNvPr id="10" name="TextBox 10"/>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7</a:t>
            </a:r>
          </a:p>
        </p:txBody>
      </p:sp>
      <p:sp>
        <p:nvSpPr>
          <p:cNvPr id="11" name="Freeform 11"/>
          <p:cNvSpPr/>
          <p:nvPr/>
        </p:nvSpPr>
        <p:spPr>
          <a:xfrm rot="-864510">
            <a:off x="15423324" y="-755387"/>
            <a:ext cx="4841999" cy="2950618"/>
          </a:xfrm>
          <a:custGeom>
            <a:avLst/>
            <a:gdLst/>
            <a:ahLst/>
            <a:cxnLst/>
            <a:rect l="l" t="t" r="r" b="b"/>
            <a:pathLst>
              <a:path w="4841999" h="2950618">
                <a:moveTo>
                  <a:pt x="0" y="0"/>
                </a:moveTo>
                <a:lnTo>
                  <a:pt x="4841999" y="0"/>
                </a:lnTo>
                <a:lnTo>
                  <a:pt x="4841999" y="2950618"/>
                </a:lnTo>
                <a:lnTo>
                  <a:pt x="0" y="2950618"/>
                </a:lnTo>
                <a:lnTo>
                  <a:pt x="0" y="0"/>
                </a:lnTo>
                <a:close/>
              </a:path>
            </a:pathLst>
          </a:custGeom>
          <a:blipFill>
            <a:blip r:embed="rId3"/>
            <a:stretch>
              <a:fillRect r="-212502"/>
            </a:stretch>
          </a:blipFill>
        </p:spPr>
        <p:txBody>
          <a:bodyPr/>
          <a:lstStyle/>
          <a:p>
            <a:endParaRPr lang="en-ID"/>
          </a:p>
        </p:txBody>
      </p:sp>
      <p:sp>
        <p:nvSpPr>
          <p:cNvPr id="12" name="Freeform 12"/>
          <p:cNvSpPr/>
          <p:nvPr/>
        </p:nvSpPr>
        <p:spPr>
          <a:xfrm rot="-1218265">
            <a:off x="802370" y="2956576"/>
            <a:ext cx="2160485" cy="896601"/>
          </a:xfrm>
          <a:custGeom>
            <a:avLst/>
            <a:gdLst/>
            <a:ahLst/>
            <a:cxnLst/>
            <a:rect l="l" t="t" r="r" b="b"/>
            <a:pathLst>
              <a:path w="2160485" h="896601">
                <a:moveTo>
                  <a:pt x="0" y="0"/>
                </a:moveTo>
                <a:lnTo>
                  <a:pt x="2160485" y="0"/>
                </a:lnTo>
                <a:lnTo>
                  <a:pt x="2160485" y="896602"/>
                </a:lnTo>
                <a:lnTo>
                  <a:pt x="0" y="896602"/>
                </a:lnTo>
                <a:lnTo>
                  <a:pt x="0" y="0"/>
                </a:lnTo>
                <a:close/>
              </a:path>
            </a:pathLst>
          </a:custGeom>
          <a:blipFill>
            <a:blip r:embed="rId4"/>
            <a:stretch>
              <a:fillRect/>
            </a:stretch>
          </a:blipFill>
        </p:spPr>
        <p:txBody>
          <a:bodyPr/>
          <a:lstStyle/>
          <a:p>
            <a:endParaRPr lang="en-ID"/>
          </a:p>
        </p:txBody>
      </p:sp>
      <p:sp>
        <p:nvSpPr>
          <p:cNvPr id="13" name="Freeform 13"/>
          <p:cNvSpPr/>
          <p:nvPr/>
        </p:nvSpPr>
        <p:spPr>
          <a:xfrm rot="-1273715">
            <a:off x="1193592" y="2437050"/>
            <a:ext cx="1378042" cy="1722553"/>
          </a:xfrm>
          <a:custGeom>
            <a:avLst/>
            <a:gdLst/>
            <a:ahLst/>
            <a:cxnLst/>
            <a:rect l="l" t="t" r="r" b="b"/>
            <a:pathLst>
              <a:path w="1378042" h="1722553">
                <a:moveTo>
                  <a:pt x="0" y="0"/>
                </a:moveTo>
                <a:lnTo>
                  <a:pt x="1378042" y="0"/>
                </a:lnTo>
                <a:lnTo>
                  <a:pt x="1378042" y="1722553"/>
                </a:lnTo>
                <a:lnTo>
                  <a:pt x="0" y="1722553"/>
                </a:lnTo>
                <a:lnTo>
                  <a:pt x="0" y="0"/>
                </a:lnTo>
                <a:close/>
              </a:path>
            </a:pathLst>
          </a:custGeom>
          <a:blipFill>
            <a:blip r:embed="rId5"/>
            <a:stretch>
              <a:fillRect/>
            </a:stretch>
          </a:blipFill>
        </p:spPr>
        <p:txBody>
          <a:bodyPr/>
          <a:lstStyle/>
          <a:p>
            <a:endParaRPr lang="en-ID"/>
          </a:p>
        </p:txBody>
      </p:sp>
      <p:sp>
        <p:nvSpPr>
          <p:cNvPr id="14" name="TextBox 14"/>
          <p:cNvSpPr txBox="1"/>
          <p:nvPr/>
        </p:nvSpPr>
        <p:spPr>
          <a:xfrm>
            <a:off x="1319796" y="4283972"/>
            <a:ext cx="15648408" cy="3580765"/>
          </a:xfrm>
          <a:prstGeom prst="rect">
            <a:avLst/>
          </a:prstGeom>
        </p:spPr>
        <p:txBody>
          <a:bodyPr lIns="0" tIns="0" rIns="0" bIns="0" rtlCol="0" anchor="t">
            <a:spAutoFit/>
          </a:bodyPr>
          <a:lstStyle/>
          <a:p>
            <a:pPr>
              <a:lnSpc>
                <a:spcPts val="4759"/>
              </a:lnSpc>
            </a:pPr>
            <a:r>
              <a:rPr lang="en-US" sz="3399">
                <a:solidFill>
                  <a:srgbClr val="000000"/>
                </a:solidFill>
                <a:latin typeface="Canva Sans"/>
              </a:rPr>
              <a:t>Beberapa metode yang digunakan dalam White Box Testing antara lain: Statement Coverage, Branch Coverage, dan Path Coverage. Statement Coverage menguji setiap baris kode program, BranchCoverage menguji setiap percabangan dalam kode, dan PathCoverage menguji semua kemungkinan jalur eksekusi kode.</a:t>
            </a:r>
          </a:p>
          <a:p>
            <a:pPr algn="ctr">
              <a:lnSpc>
                <a:spcPts val="4759"/>
              </a:lnSpc>
            </a:pPr>
            <a:endParaRPr lang="en-US" sz="3399">
              <a:solidFill>
                <a:srgbClr val="000000"/>
              </a:solidFill>
              <a:latin typeface="Canva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814" t="-50647" r="-19690" b="-59690"/>
            </a:stretch>
          </a:blipFill>
        </p:spPr>
        <p:txBody>
          <a:bodyPr/>
          <a:lstStyle/>
          <a:p>
            <a:endParaRPr lang="en-ID"/>
          </a:p>
        </p:txBody>
      </p:sp>
      <p:grpSp>
        <p:nvGrpSpPr>
          <p:cNvPr id="3" name="Group 3"/>
          <p:cNvGrpSpPr/>
          <p:nvPr/>
        </p:nvGrpSpPr>
        <p:grpSpPr>
          <a:xfrm>
            <a:off x="-369234" y="9258300"/>
            <a:ext cx="19026469" cy="1049995"/>
            <a:chOff x="0" y="0"/>
            <a:chExt cx="5011086" cy="276542"/>
          </a:xfrm>
        </p:grpSpPr>
        <p:sp>
          <p:nvSpPr>
            <p:cNvPr id="4" name="Freeform 4"/>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5" name="TextBox 5"/>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5556968" y="2011312"/>
            <a:ext cx="12414800" cy="6692067"/>
            <a:chOff x="0" y="0"/>
            <a:chExt cx="3269742" cy="1762520"/>
          </a:xfrm>
        </p:grpSpPr>
        <p:sp>
          <p:nvSpPr>
            <p:cNvPr id="7" name="Freeform 7"/>
            <p:cNvSpPr/>
            <p:nvPr/>
          </p:nvSpPr>
          <p:spPr>
            <a:xfrm>
              <a:off x="0" y="0"/>
              <a:ext cx="3269742" cy="1762520"/>
            </a:xfrm>
            <a:custGeom>
              <a:avLst/>
              <a:gdLst/>
              <a:ahLst/>
              <a:cxnLst/>
              <a:rect l="l" t="t" r="r" b="b"/>
              <a:pathLst>
                <a:path w="3269742" h="1762520">
                  <a:moveTo>
                    <a:pt x="5612" y="0"/>
                  </a:moveTo>
                  <a:lnTo>
                    <a:pt x="3264129" y="0"/>
                  </a:lnTo>
                  <a:cubicBezTo>
                    <a:pt x="3265618" y="0"/>
                    <a:pt x="3267045" y="591"/>
                    <a:pt x="3268098" y="1644"/>
                  </a:cubicBezTo>
                  <a:cubicBezTo>
                    <a:pt x="3269150" y="2696"/>
                    <a:pt x="3269742" y="4124"/>
                    <a:pt x="3269742" y="5612"/>
                  </a:cubicBezTo>
                  <a:lnTo>
                    <a:pt x="3269742" y="1756907"/>
                  </a:lnTo>
                  <a:cubicBezTo>
                    <a:pt x="3269742" y="1760007"/>
                    <a:pt x="3267229" y="1762520"/>
                    <a:pt x="3264129" y="1762520"/>
                  </a:cubicBezTo>
                  <a:lnTo>
                    <a:pt x="5612" y="1762520"/>
                  </a:lnTo>
                  <a:cubicBezTo>
                    <a:pt x="4124" y="1762520"/>
                    <a:pt x="2696" y="1761929"/>
                    <a:pt x="1644" y="1760876"/>
                  </a:cubicBezTo>
                  <a:cubicBezTo>
                    <a:pt x="591" y="1759823"/>
                    <a:pt x="0" y="1758396"/>
                    <a:pt x="0" y="1756907"/>
                  </a:cubicBezTo>
                  <a:lnTo>
                    <a:pt x="0" y="5612"/>
                  </a:lnTo>
                  <a:cubicBezTo>
                    <a:pt x="0" y="4124"/>
                    <a:pt x="591" y="2696"/>
                    <a:pt x="1644" y="1644"/>
                  </a:cubicBezTo>
                  <a:cubicBezTo>
                    <a:pt x="2696" y="591"/>
                    <a:pt x="4124" y="0"/>
                    <a:pt x="5612" y="0"/>
                  </a:cubicBezTo>
                  <a:close/>
                </a:path>
              </a:pathLst>
            </a:custGeom>
            <a:solidFill>
              <a:srgbClr val="FFF2E5"/>
            </a:solidFill>
          </p:spPr>
          <p:txBody>
            <a:bodyPr/>
            <a:lstStyle/>
            <a:p>
              <a:endParaRPr lang="en-ID"/>
            </a:p>
          </p:txBody>
        </p:sp>
        <p:sp>
          <p:nvSpPr>
            <p:cNvPr id="8" name="TextBox 8"/>
            <p:cNvSpPr txBox="1"/>
            <p:nvPr/>
          </p:nvSpPr>
          <p:spPr>
            <a:xfrm>
              <a:off x="0" y="-76200"/>
              <a:ext cx="3269742" cy="1838720"/>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rot="-5400000">
            <a:off x="14964542" y="-471034"/>
            <a:ext cx="4589517" cy="3803562"/>
          </a:xfrm>
          <a:custGeom>
            <a:avLst/>
            <a:gdLst/>
            <a:ahLst/>
            <a:cxnLst/>
            <a:rect l="l" t="t" r="r" b="b"/>
            <a:pathLst>
              <a:path w="4589517" h="3803562">
                <a:moveTo>
                  <a:pt x="0" y="0"/>
                </a:moveTo>
                <a:lnTo>
                  <a:pt x="4589516" y="0"/>
                </a:lnTo>
                <a:lnTo>
                  <a:pt x="4589516" y="3803562"/>
                </a:lnTo>
                <a:lnTo>
                  <a:pt x="0" y="3803562"/>
                </a:lnTo>
                <a:lnTo>
                  <a:pt x="0" y="0"/>
                </a:lnTo>
                <a:close/>
              </a:path>
            </a:pathLst>
          </a:custGeom>
          <a:blipFill>
            <a:blip r:embed="rId3"/>
            <a:stretch>
              <a:fillRect/>
            </a:stretch>
          </a:blipFill>
        </p:spPr>
        <p:txBody>
          <a:bodyPr/>
          <a:lstStyle/>
          <a:p>
            <a:endParaRPr lang="en-ID"/>
          </a:p>
        </p:txBody>
      </p:sp>
      <p:sp>
        <p:nvSpPr>
          <p:cNvPr id="10" name="Freeform 10"/>
          <p:cNvSpPr/>
          <p:nvPr/>
        </p:nvSpPr>
        <p:spPr>
          <a:xfrm>
            <a:off x="16835151" y="7623334"/>
            <a:ext cx="1323979" cy="1433912"/>
          </a:xfrm>
          <a:custGeom>
            <a:avLst/>
            <a:gdLst/>
            <a:ahLst/>
            <a:cxnLst/>
            <a:rect l="l" t="t" r="r" b="b"/>
            <a:pathLst>
              <a:path w="1323979" h="1433912">
                <a:moveTo>
                  <a:pt x="0" y="0"/>
                </a:moveTo>
                <a:lnTo>
                  <a:pt x="1323979" y="0"/>
                </a:lnTo>
                <a:lnTo>
                  <a:pt x="1323979" y="1433913"/>
                </a:lnTo>
                <a:lnTo>
                  <a:pt x="0" y="1433913"/>
                </a:lnTo>
                <a:lnTo>
                  <a:pt x="0" y="0"/>
                </a:lnTo>
                <a:close/>
              </a:path>
            </a:pathLst>
          </a:custGeom>
          <a:blipFill>
            <a:blip r:embed="rId4"/>
            <a:stretch>
              <a:fillRect/>
            </a:stretch>
          </a:blipFill>
        </p:spPr>
        <p:txBody>
          <a:bodyPr/>
          <a:lstStyle/>
          <a:p>
            <a:endParaRPr lang="en-ID"/>
          </a:p>
        </p:txBody>
      </p:sp>
      <p:sp>
        <p:nvSpPr>
          <p:cNvPr id="11" name="TextBox 11"/>
          <p:cNvSpPr txBox="1"/>
          <p:nvPr/>
        </p:nvSpPr>
        <p:spPr>
          <a:xfrm>
            <a:off x="-637305" y="4642472"/>
            <a:ext cx="6801229" cy="1071539"/>
          </a:xfrm>
          <a:prstGeom prst="rect">
            <a:avLst/>
          </a:prstGeom>
        </p:spPr>
        <p:txBody>
          <a:bodyPr lIns="0" tIns="0" rIns="0" bIns="0" rtlCol="0" anchor="t">
            <a:spAutoFit/>
          </a:bodyPr>
          <a:lstStyle/>
          <a:p>
            <a:pPr algn="ctr">
              <a:lnSpc>
                <a:spcPts val="3787"/>
              </a:lnSpc>
            </a:pPr>
            <a:r>
              <a:rPr lang="en-US" sz="6011">
                <a:solidFill>
                  <a:srgbClr val="FDEECC"/>
                </a:solidFill>
                <a:latin typeface="Sansita Heavy"/>
              </a:rPr>
              <a:t>Pengertian </a:t>
            </a:r>
          </a:p>
          <a:p>
            <a:pPr algn="ctr">
              <a:lnSpc>
                <a:spcPts val="3787"/>
              </a:lnSpc>
            </a:pPr>
            <a:r>
              <a:rPr lang="en-US" sz="6011">
                <a:solidFill>
                  <a:srgbClr val="FDEECC"/>
                </a:solidFill>
                <a:latin typeface="Sansita Heavy"/>
              </a:rPr>
              <a:t>CI/CD</a:t>
            </a:r>
          </a:p>
        </p:txBody>
      </p:sp>
      <p:sp>
        <p:nvSpPr>
          <p:cNvPr id="12" name="TextBox 12"/>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8 </a:t>
            </a:r>
          </a:p>
        </p:txBody>
      </p:sp>
      <p:sp>
        <p:nvSpPr>
          <p:cNvPr id="13" name="Freeform 13"/>
          <p:cNvSpPr/>
          <p:nvPr/>
        </p:nvSpPr>
        <p:spPr>
          <a:xfrm>
            <a:off x="4781092" y="3537866"/>
            <a:ext cx="775876" cy="780756"/>
          </a:xfrm>
          <a:custGeom>
            <a:avLst/>
            <a:gdLst/>
            <a:ahLst/>
            <a:cxnLst/>
            <a:rect l="l" t="t" r="r" b="b"/>
            <a:pathLst>
              <a:path w="775876" h="780756">
                <a:moveTo>
                  <a:pt x="0" y="0"/>
                </a:moveTo>
                <a:lnTo>
                  <a:pt x="775876" y="0"/>
                </a:lnTo>
                <a:lnTo>
                  <a:pt x="775876" y="780756"/>
                </a:lnTo>
                <a:lnTo>
                  <a:pt x="0" y="780756"/>
                </a:lnTo>
                <a:lnTo>
                  <a:pt x="0" y="0"/>
                </a:lnTo>
                <a:close/>
              </a:path>
            </a:pathLst>
          </a:custGeom>
          <a:blipFill>
            <a:blip r:embed="rId5"/>
            <a:stretch>
              <a:fillRect/>
            </a:stretch>
          </a:blipFill>
        </p:spPr>
        <p:txBody>
          <a:bodyPr/>
          <a:lstStyle/>
          <a:p>
            <a:endParaRPr lang="en-ID"/>
          </a:p>
        </p:txBody>
      </p:sp>
      <p:sp>
        <p:nvSpPr>
          <p:cNvPr id="14" name="Freeform 14"/>
          <p:cNvSpPr/>
          <p:nvPr/>
        </p:nvSpPr>
        <p:spPr>
          <a:xfrm rot="1465201">
            <a:off x="16810101" y="6687291"/>
            <a:ext cx="1374079" cy="2900431"/>
          </a:xfrm>
          <a:custGeom>
            <a:avLst/>
            <a:gdLst/>
            <a:ahLst/>
            <a:cxnLst/>
            <a:rect l="l" t="t" r="r" b="b"/>
            <a:pathLst>
              <a:path w="1374079" h="2900431">
                <a:moveTo>
                  <a:pt x="0" y="0"/>
                </a:moveTo>
                <a:lnTo>
                  <a:pt x="1374079" y="0"/>
                </a:lnTo>
                <a:lnTo>
                  <a:pt x="1374079" y="2900431"/>
                </a:lnTo>
                <a:lnTo>
                  <a:pt x="0" y="2900431"/>
                </a:lnTo>
                <a:lnTo>
                  <a:pt x="0" y="0"/>
                </a:lnTo>
                <a:close/>
              </a:path>
            </a:pathLst>
          </a:custGeom>
          <a:blipFill>
            <a:blip r:embed="rId6"/>
            <a:stretch>
              <a:fillRect/>
            </a:stretch>
          </a:blipFill>
        </p:spPr>
        <p:txBody>
          <a:bodyPr/>
          <a:lstStyle/>
          <a:p>
            <a:endParaRPr lang="en-ID"/>
          </a:p>
        </p:txBody>
      </p:sp>
      <p:sp>
        <p:nvSpPr>
          <p:cNvPr id="15" name="Freeform 15"/>
          <p:cNvSpPr/>
          <p:nvPr/>
        </p:nvSpPr>
        <p:spPr>
          <a:xfrm rot="-2426083">
            <a:off x="96648" y="5809355"/>
            <a:ext cx="467115" cy="470053"/>
          </a:xfrm>
          <a:custGeom>
            <a:avLst/>
            <a:gdLst/>
            <a:ahLst/>
            <a:cxnLst/>
            <a:rect l="l" t="t" r="r" b="b"/>
            <a:pathLst>
              <a:path w="467115" h="470053">
                <a:moveTo>
                  <a:pt x="0" y="0"/>
                </a:moveTo>
                <a:lnTo>
                  <a:pt x="467115" y="0"/>
                </a:lnTo>
                <a:lnTo>
                  <a:pt x="467115" y="470053"/>
                </a:lnTo>
                <a:lnTo>
                  <a:pt x="0" y="470053"/>
                </a:lnTo>
                <a:lnTo>
                  <a:pt x="0" y="0"/>
                </a:lnTo>
                <a:close/>
              </a:path>
            </a:pathLst>
          </a:custGeom>
          <a:blipFill>
            <a:blip r:embed="rId5"/>
            <a:stretch>
              <a:fillRect/>
            </a:stretch>
          </a:blipFill>
        </p:spPr>
        <p:txBody>
          <a:bodyPr/>
          <a:lstStyle/>
          <a:p>
            <a:endParaRPr lang="en-ID"/>
          </a:p>
        </p:txBody>
      </p:sp>
      <p:sp>
        <p:nvSpPr>
          <p:cNvPr id="16" name="TextBox 16"/>
          <p:cNvSpPr txBox="1"/>
          <p:nvPr/>
        </p:nvSpPr>
        <p:spPr>
          <a:xfrm>
            <a:off x="5556968" y="1944637"/>
            <a:ext cx="11940172" cy="6596707"/>
          </a:xfrm>
          <a:prstGeom prst="rect">
            <a:avLst/>
          </a:prstGeom>
        </p:spPr>
        <p:txBody>
          <a:bodyPr lIns="0" tIns="0" rIns="0" bIns="0" rtlCol="0" anchor="t">
            <a:spAutoFit/>
          </a:bodyPr>
          <a:lstStyle/>
          <a:p>
            <a:pPr>
              <a:lnSpc>
                <a:spcPts val="4771"/>
              </a:lnSpc>
            </a:pPr>
            <a:r>
              <a:rPr lang="en-US" sz="3408">
                <a:solidFill>
                  <a:srgbClr val="000000"/>
                </a:solidFill>
                <a:latin typeface="Canva Sans"/>
              </a:rPr>
              <a:t>CI/CD adalah pendekatan dalam pengembangan perangkat lunak yang bertujuan untuk meningkatkan efisiensi, kualitas, dan kecepatan dalam siklus pengembangan perangkat lunak.</a:t>
            </a:r>
          </a:p>
          <a:p>
            <a:pPr>
              <a:lnSpc>
                <a:spcPts val="4771"/>
              </a:lnSpc>
            </a:pPr>
            <a:r>
              <a:rPr lang="en-US" sz="3408">
                <a:solidFill>
                  <a:srgbClr val="000000"/>
                </a:solidFill>
                <a:latin typeface="Canva Sans"/>
              </a:rPr>
              <a:t>Continuous Integration (CI) adalah praktik di mana pengembang secara teratur menggabungkan kode dari anggota tim pengembangan ke dalam repositori bersama.</a:t>
            </a:r>
          </a:p>
          <a:p>
            <a:pPr>
              <a:lnSpc>
                <a:spcPts val="4771"/>
              </a:lnSpc>
            </a:pPr>
            <a:r>
              <a:rPr lang="en-US" sz="3408">
                <a:solidFill>
                  <a:srgbClr val="000000"/>
                </a:solidFill>
                <a:latin typeface="Canva Sans"/>
              </a:rPr>
              <a:t>Continuous Deployment (CD) atau Continuous Delivery adalah praktik di mana setiap perubahan kode yang telah melewati proses CI akan secara otomatis dideploy ke lingkungan produksi atau pengujian secara otomatis.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1814" t="-50647" r="-19690" b="-59690"/>
            </a:stretch>
          </a:blipFill>
        </p:spPr>
        <p:txBody>
          <a:bodyPr/>
          <a:lstStyle/>
          <a:p>
            <a:endParaRPr lang="en-ID"/>
          </a:p>
        </p:txBody>
      </p:sp>
      <p:grpSp>
        <p:nvGrpSpPr>
          <p:cNvPr id="3" name="Group 3"/>
          <p:cNvGrpSpPr/>
          <p:nvPr/>
        </p:nvGrpSpPr>
        <p:grpSpPr>
          <a:xfrm>
            <a:off x="-369234" y="9258300"/>
            <a:ext cx="19026469" cy="1049995"/>
            <a:chOff x="0" y="0"/>
            <a:chExt cx="5011086" cy="276542"/>
          </a:xfrm>
        </p:grpSpPr>
        <p:sp>
          <p:nvSpPr>
            <p:cNvPr id="4" name="Freeform 4"/>
            <p:cNvSpPr/>
            <p:nvPr/>
          </p:nvSpPr>
          <p:spPr>
            <a:xfrm>
              <a:off x="0" y="0"/>
              <a:ext cx="5011086" cy="276542"/>
            </a:xfrm>
            <a:custGeom>
              <a:avLst/>
              <a:gdLst/>
              <a:ahLst/>
              <a:cxnLst/>
              <a:rect l="l" t="t" r="r" b="b"/>
              <a:pathLst>
                <a:path w="5011086" h="276542">
                  <a:moveTo>
                    <a:pt x="0" y="0"/>
                  </a:moveTo>
                  <a:lnTo>
                    <a:pt x="5011086" y="0"/>
                  </a:lnTo>
                  <a:lnTo>
                    <a:pt x="5011086" y="276542"/>
                  </a:lnTo>
                  <a:lnTo>
                    <a:pt x="0" y="276542"/>
                  </a:lnTo>
                  <a:close/>
                </a:path>
              </a:pathLst>
            </a:custGeom>
            <a:solidFill>
              <a:srgbClr val="424530"/>
            </a:solidFill>
          </p:spPr>
          <p:txBody>
            <a:bodyPr/>
            <a:lstStyle/>
            <a:p>
              <a:endParaRPr lang="en-ID"/>
            </a:p>
          </p:txBody>
        </p:sp>
        <p:sp>
          <p:nvSpPr>
            <p:cNvPr id="5" name="TextBox 5"/>
            <p:cNvSpPr txBox="1"/>
            <p:nvPr/>
          </p:nvSpPr>
          <p:spPr>
            <a:xfrm>
              <a:off x="0" y="-76200"/>
              <a:ext cx="5011086" cy="352742"/>
            </a:xfrm>
            <a:prstGeom prst="rect">
              <a:avLst/>
            </a:prstGeom>
          </p:spPr>
          <p:txBody>
            <a:bodyPr lIns="50800" tIns="50800" rIns="50800" bIns="50800" rtlCol="0" anchor="ctr"/>
            <a:lstStyle/>
            <a:p>
              <a:pPr algn="ctr">
                <a:lnSpc>
                  <a:spcPts val="3500"/>
                </a:lnSpc>
              </a:pPr>
              <a:endParaRPr/>
            </a:p>
          </p:txBody>
        </p:sp>
      </p:grpSp>
      <p:grpSp>
        <p:nvGrpSpPr>
          <p:cNvPr id="6" name="Group 6"/>
          <p:cNvGrpSpPr/>
          <p:nvPr/>
        </p:nvGrpSpPr>
        <p:grpSpPr>
          <a:xfrm>
            <a:off x="5556968" y="2011312"/>
            <a:ext cx="11189672" cy="6133811"/>
            <a:chOff x="0" y="0"/>
            <a:chExt cx="2947074" cy="1615489"/>
          </a:xfrm>
        </p:grpSpPr>
        <p:sp>
          <p:nvSpPr>
            <p:cNvPr id="7" name="Freeform 7"/>
            <p:cNvSpPr/>
            <p:nvPr/>
          </p:nvSpPr>
          <p:spPr>
            <a:xfrm>
              <a:off x="0" y="0"/>
              <a:ext cx="2947074" cy="1615489"/>
            </a:xfrm>
            <a:custGeom>
              <a:avLst/>
              <a:gdLst/>
              <a:ahLst/>
              <a:cxnLst/>
              <a:rect l="l" t="t" r="r" b="b"/>
              <a:pathLst>
                <a:path w="2947074" h="1615489">
                  <a:moveTo>
                    <a:pt x="6227" y="0"/>
                  </a:moveTo>
                  <a:lnTo>
                    <a:pt x="2940847" y="0"/>
                  </a:lnTo>
                  <a:cubicBezTo>
                    <a:pt x="2944286" y="0"/>
                    <a:pt x="2947074" y="2788"/>
                    <a:pt x="2947074" y="6227"/>
                  </a:cubicBezTo>
                  <a:lnTo>
                    <a:pt x="2947074" y="1609263"/>
                  </a:lnTo>
                  <a:cubicBezTo>
                    <a:pt x="2947074" y="1612702"/>
                    <a:pt x="2944286" y="1615489"/>
                    <a:pt x="2940847" y="1615489"/>
                  </a:cubicBezTo>
                  <a:lnTo>
                    <a:pt x="6227" y="1615489"/>
                  </a:lnTo>
                  <a:cubicBezTo>
                    <a:pt x="2788" y="1615489"/>
                    <a:pt x="0" y="1612702"/>
                    <a:pt x="0" y="1609263"/>
                  </a:cubicBezTo>
                  <a:lnTo>
                    <a:pt x="0" y="6227"/>
                  </a:lnTo>
                  <a:cubicBezTo>
                    <a:pt x="0" y="2788"/>
                    <a:pt x="2788" y="0"/>
                    <a:pt x="6227" y="0"/>
                  </a:cubicBezTo>
                  <a:close/>
                </a:path>
              </a:pathLst>
            </a:custGeom>
            <a:solidFill>
              <a:srgbClr val="FFF2E5"/>
            </a:solidFill>
          </p:spPr>
          <p:txBody>
            <a:bodyPr/>
            <a:lstStyle/>
            <a:p>
              <a:endParaRPr lang="en-ID"/>
            </a:p>
          </p:txBody>
        </p:sp>
        <p:sp>
          <p:nvSpPr>
            <p:cNvPr id="8" name="TextBox 8"/>
            <p:cNvSpPr txBox="1"/>
            <p:nvPr/>
          </p:nvSpPr>
          <p:spPr>
            <a:xfrm>
              <a:off x="0" y="-76200"/>
              <a:ext cx="2947074" cy="1691689"/>
            </a:xfrm>
            <a:prstGeom prst="rect">
              <a:avLst/>
            </a:prstGeom>
          </p:spPr>
          <p:txBody>
            <a:bodyPr lIns="50800" tIns="50800" rIns="50800" bIns="50800" rtlCol="0" anchor="ctr"/>
            <a:lstStyle/>
            <a:p>
              <a:pPr algn="ctr">
                <a:lnSpc>
                  <a:spcPts val="3500"/>
                </a:lnSpc>
              </a:pPr>
              <a:endParaRPr/>
            </a:p>
          </p:txBody>
        </p:sp>
      </p:grpSp>
      <p:sp>
        <p:nvSpPr>
          <p:cNvPr id="9" name="Freeform 9"/>
          <p:cNvSpPr/>
          <p:nvPr/>
        </p:nvSpPr>
        <p:spPr>
          <a:xfrm rot="-5400000">
            <a:off x="14964542" y="-471034"/>
            <a:ext cx="4589517" cy="3803562"/>
          </a:xfrm>
          <a:custGeom>
            <a:avLst/>
            <a:gdLst/>
            <a:ahLst/>
            <a:cxnLst/>
            <a:rect l="l" t="t" r="r" b="b"/>
            <a:pathLst>
              <a:path w="4589517" h="3803562">
                <a:moveTo>
                  <a:pt x="0" y="0"/>
                </a:moveTo>
                <a:lnTo>
                  <a:pt x="4589516" y="0"/>
                </a:lnTo>
                <a:lnTo>
                  <a:pt x="4589516" y="3803562"/>
                </a:lnTo>
                <a:lnTo>
                  <a:pt x="0" y="3803562"/>
                </a:lnTo>
                <a:lnTo>
                  <a:pt x="0" y="0"/>
                </a:lnTo>
                <a:close/>
              </a:path>
            </a:pathLst>
          </a:custGeom>
          <a:blipFill>
            <a:blip r:embed="rId3"/>
            <a:stretch>
              <a:fillRect/>
            </a:stretch>
          </a:blipFill>
        </p:spPr>
        <p:txBody>
          <a:bodyPr/>
          <a:lstStyle/>
          <a:p>
            <a:endParaRPr lang="en-ID"/>
          </a:p>
        </p:txBody>
      </p:sp>
      <p:sp>
        <p:nvSpPr>
          <p:cNvPr id="10" name="Freeform 10"/>
          <p:cNvSpPr/>
          <p:nvPr/>
        </p:nvSpPr>
        <p:spPr>
          <a:xfrm>
            <a:off x="15935321" y="6972300"/>
            <a:ext cx="1323979" cy="1433912"/>
          </a:xfrm>
          <a:custGeom>
            <a:avLst/>
            <a:gdLst/>
            <a:ahLst/>
            <a:cxnLst/>
            <a:rect l="l" t="t" r="r" b="b"/>
            <a:pathLst>
              <a:path w="1323979" h="1433912">
                <a:moveTo>
                  <a:pt x="0" y="0"/>
                </a:moveTo>
                <a:lnTo>
                  <a:pt x="1323979" y="0"/>
                </a:lnTo>
                <a:lnTo>
                  <a:pt x="1323979" y="1433912"/>
                </a:lnTo>
                <a:lnTo>
                  <a:pt x="0" y="1433912"/>
                </a:lnTo>
                <a:lnTo>
                  <a:pt x="0" y="0"/>
                </a:lnTo>
                <a:close/>
              </a:path>
            </a:pathLst>
          </a:custGeom>
          <a:blipFill>
            <a:blip r:embed="rId4"/>
            <a:stretch>
              <a:fillRect/>
            </a:stretch>
          </a:blipFill>
        </p:spPr>
        <p:txBody>
          <a:bodyPr/>
          <a:lstStyle/>
          <a:p>
            <a:endParaRPr lang="en-ID"/>
          </a:p>
        </p:txBody>
      </p:sp>
      <p:sp>
        <p:nvSpPr>
          <p:cNvPr id="11" name="TextBox 11"/>
          <p:cNvSpPr txBox="1"/>
          <p:nvPr/>
        </p:nvSpPr>
        <p:spPr>
          <a:xfrm>
            <a:off x="851511" y="4558805"/>
            <a:ext cx="4705457" cy="1367024"/>
          </a:xfrm>
          <a:prstGeom prst="rect">
            <a:avLst/>
          </a:prstGeom>
        </p:spPr>
        <p:txBody>
          <a:bodyPr lIns="0" tIns="0" rIns="0" bIns="0" rtlCol="0" anchor="t">
            <a:spAutoFit/>
          </a:bodyPr>
          <a:lstStyle/>
          <a:p>
            <a:pPr algn="ctr">
              <a:lnSpc>
                <a:spcPts val="4850"/>
              </a:lnSpc>
            </a:pPr>
            <a:r>
              <a:rPr lang="en-US" sz="7699">
                <a:solidFill>
                  <a:srgbClr val="FDEECC"/>
                </a:solidFill>
                <a:latin typeface="Sansita Heavy"/>
              </a:rPr>
              <a:t>Manfaat Ci/Cd</a:t>
            </a:r>
          </a:p>
        </p:txBody>
      </p:sp>
      <p:sp>
        <p:nvSpPr>
          <p:cNvPr id="12" name="TextBox 12"/>
          <p:cNvSpPr txBox="1"/>
          <p:nvPr/>
        </p:nvSpPr>
        <p:spPr>
          <a:xfrm>
            <a:off x="15132367" y="9507072"/>
            <a:ext cx="2126933" cy="422275"/>
          </a:xfrm>
          <a:prstGeom prst="rect">
            <a:avLst/>
          </a:prstGeom>
        </p:spPr>
        <p:txBody>
          <a:bodyPr lIns="0" tIns="0" rIns="0" bIns="0" rtlCol="0" anchor="t">
            <a:spAutoFit/>
          </a:bodyPr>
          <a:lstStyle/>
          <a:p>
            <a:pPr algn="r">
              <a:lnSpc>
                <a:spcPts val="3499"/>
              </a:lnSpc>
            </a:pPr>
            <a:r>
              <a:rPr lang="en-US" sz="2499">
                <a:solidFill>
                  <a:srgbClr val="FDEECC"/>
                </a:solidFill>
                <a:latin typeface="Sukar Bold"/>
              </a:rPr>
              <a:t>Page 9 </a:t>
            </a:r>
          </a:p>
        </p:txBody>
      </p:sp>
      <p:sp>
        <p:nvSpPr>
          <p:cNvPr id="13" name="Freeform 13"/>
          <p:cNvSpPr/>
          <p:nvPr/>
        </p:nvSpPr>
        <p:spPr>
          <a:xfrm>
            <a:off x="4781092" y="3368474"/>
            <a:ext cx="775876" cy="780756"/>
          </a:xfrm>
          <a:custGeom>
            <a:avLst/>
            <a:gdLst/>
            <a:ahLst/>
            <a:cxnLst/>
            <a:rect l="l" t="t" r="r" b="b"/>
            <a:pathLst>
              <a:path w="775876" h="780756">
                <a:moveTo>
                  <a:pt x="0" y="0"/>
                </a:moveTo>
                <a:lnTo>
                  <a:pt x="775876" y="0"/>
                </a:lnTo>
                <a:lnTo>
                  <a:pt x="775876" y="780756"/>
                </a:lnTo>
                <a:lnTo>
                  <a:pt x="0" y="780756"/>
                </a:lnTo>
                <a:lnTo>
                  <a:pt x="0" y="0"/>
                </a:lnTo>
                <a:close/>
              </a:path>
            </a:pathLst>
          </a:custGeom>
          <a:blipFill>
            <a:blip r:embed="rId5"/>
            <a:stretch>
              <a:fillRect/>
            </a:stretch>
          </a:blipFill>
        </p:spPr>
        <p:txBody>
          <a:bodyPr/>
          <a:lstStyle/>
          <a:p>
            <a:endParaRPr lang="en-ID"/>
          </a:p>
        </p:txBody>
      </p:sp>
      <p:sp>
        <p:nvSpPr>
          <p:cNvPr id="14" name="Freeform 14"/>
          <p:cNvSpPr/>
          <p:nvPr/>
        </p:nvSpPr>
        <p:spPr>
          <a:xfrm rot="1465201">
            <a:off x="16059600" y="5648648"/>
            <a:ext cx="1374079" cy="2900431"/>
          </a:xfrm>
          <a:custGeom>
            <a:avLst/>
            <a:gdLst/>
            <a:ahLst/>
            <a:cxnLst/>
            <a:rect l="l" t="t" r="r" b="b"/>
            <a:pathLst>
              <a:path w="1374079" h="2900431">
                <a:moveTo>
                  <a:pt x="0" y="0"/>
                </a:moveTo>
                <a:lnTo>
                  <a:pt x="1374079" y="0"/>
                </a:lnTo>
                <a:lnTo>
                  <a:pt x="1374079" y="2900431"/>
                </a:lnTo>
                <a:lnTo>
                  <a:pt x="0" y="2900431"/>
                </a:lnTo>
                <a:lnTo>
                  <a:pt x="0" y="0"/>
                </a:lnTo>
                <a:close/>
              </a:path>
            </a:pathLst>
          </a:custGeom>
          <a:blipFill>
            <a:blip r:embed="rId6"/>
            <a:stretch>
              <a:fillRect/>
            </a:stretch>
          </a:blipFill>
        </p:spPr>
        <p:txBody>
          <a:bodyPr/>
          <a:lstStyle/>
          <a:p>
            <a:endParaRPr lang="en-ID"/>
          </a:p>
        </p:txBody>
      </p:sp>
      <p:sp>
        <p:nvSpPr>
          <p:cNvPr id="15" name="Freeform 15"/>
          <p:cNvSpPr/>
          <p:nvPr/>
        </p:nvSpPr>
        <p:spPr>
          <a:xfrm rot="-2426083">
            <a:off x="617953" y="5690802"/>
            <a:ext cx="467115" cy="470053"/>
          </a:xfrm>
          <a:custGeom>
            <a:avLst/>
            <a:gdLst/>
            <a:ahLst/>
            <a:cxnLst/>
            <a:rect l="l" t="t" r="r" b="b"/>
            <a:pathLst>
              <a:path w="467115" h="470053">
                <a:moveTo>
                  <a:pt x="0" y="0"/>
                </a:moveTo>
                <a:lnTo>
                  <a:pt x="467116" y="0"/>
                </a:lnTo>
                <a:lnTo>
                  <a:pt x="467116" y="470054"/>
                </a:lnTo>
                <a:lnTo>
                  <a:pt x="0" y="470054"/>
                </a:lnTo>
                <a:lnTo>
                  <a:pt x="0" y="0"/>
                </a:lnTo>
                <a:close/>
              </a:path>
            </a:pathLst>
          </a:custGeom>
          <a:blipFill>
            <a:blip r:embed="rId5"/>
            <a:stretch>
              <a:fillRect/>
            </a:stretch>
          </a:blipFill>
        </p:spPr>
        <p:txBody>
          <a:bodyPr/>
          <a:lstStyle/>
          <a:p>
            <a:endParaRPr lang="en-ID"/>
          </a:p>
        </p:txBody>
      </p:sp>
      <p:sp>
        <p:nvSpPr>
          <p:cNvPr id="16" name="TextBox 16"/>
          <p:cNvSpPr txBox="1"/>
          <p:nvPr/>
        </p:nvSpPr>
        <p:spPr>
          <a:xfrm>
            <a:off x="5631632" y="2164059"/>
            <a:ext cx="11040343" cy="5981065"/>
          </a:xfrm>
          <a:prstGeom prst="rect">
            <a:avLst/>
          </a:prstGeom>
        </p:spPr>
        <p:txBody>
          <a:bodyPr lIns="0" tIns="0" rIns="0" bIns="0" rtlCol="0" anchor="t">
            <a:spAutoFit/>
          </a:bodyPr>
          <a:lstStyle/>
          <a:p>
            <a:pPr>
              <a:lnSpc>
                <a:spcPts val="4759"/>
              </a:lnSpc>
            </a:pPr>
            <a:r>
              <a:rPr lang="en-US" sz="3399">
                <a:solidFill>
                  <a:srgbClr val="000000"/>
                </a:solidFill>
                <a:latin typeface="Canva Sans"/>
              </a:rPr>
              <a:t>•Mengurangi risiko kesalahan manusia melalui otomatisasi pengujian dan penerapan.</a:t>
            </a:r>
          </a:p>
          <a:p>
            <a:pPr>
              <a:lnSpc>
                <a:spcPts val="4759"/>
              </a:lnSpc>
            </a:pPr>
            <a:r>
              <a:rPr lang="en-US" sz="3399">
                <a:solidFill>
                  <a:srgbClr val="000000"/>
                </a:solidFill>
                <a:latin typeface="Canva Sans"/>
              </a:rPr>
              <a:t>•Peningkatan kualitas perangkat lunak dengan mendeteksi masalah dan bug lebih awal.</a:t>
            </a:r>
          </a:p>
          <a:p>
            <a:pPr>
              <a:lnSpc>
                <a:spcPts val="4759"/>
              </a:lnSpc>
            </a:pPr>
            <a:r>
              <a:rPr lang="en-US" sz="3399">
                <a:solidFill>
                  <a:srgbClr val="000000"/>
                </a:solidFill>
                <a:latin typeface="Canva Sans"/>
              </a:rPr>
              <a:t>•Peningkatan produktivitas dengan merilis perangkat lunak lebih sering dan responsif terhadap kebutuhan pelanggan.</a:t>
            </a:r>
          </a:p>
          <a:p>
            <a:pPr>
              <a:lnSpc>
                <a:spcPts val="4759"/>
              </a:lnSpc>
            </a:pPr>
            <a:r>
              <a:rPr lang="en-US" sz="3399">
                <a:solidFill>
                  <a:srgbClr val="000000"/>
                </a:solidFill>
                <a:latin typeface="Canva Sans"/>
              </a:rPr>
              <a:t>•Penghematan waktu dan biaya dengan otomatisasi proses pengujian dan penerapan.</a:t>
            </a:r>
          </a:p>
          <a:p>
            <a:pPr algn="ctr">
              <a:lnSpc>
                <a:spcPts val="4759"/>
              </a:lnSpc>
            </a:pPr>
            <a:endParaRPr lang="en-US" sz="3399">
              <a:solidFill>
                <a:srgbClr val="000000"/>
              </a:solidFill>
              <a:latin typeface="Canva Sans"/>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712</Words>
  <Application>Microsoft Office PowerPoint</Application>
  <PresentationFormat>Custom</PresentationFormat>
  <Paragraphs>57</Paragraphs>
  <Slides>13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Calibri</vt:lpstr>
      <vt:lpstr>Arial</vt:lpstr>
      <vt:lpstr>Sukar Bold</vt:lpstr>
      <vt:lpstr>Canva Sans</vt:lpstr>
      <vt:lpstr>Sansita Heavy</vt:lpstr>
      <vt:lpstr>Sansita Ultra-Bold</vt:lpstr>
      <vt:lpstr>Garet</vt:lpstr>
      <vt:lpstr>Canva Sans Bold</vt:lpstr>
      <vt:lpstr>Canva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yellow Aesthetic Thesis Defense presentation</dc:title>
  <dc:creator>Manisya Agustin</dc:creator>
  <cp:lastModifiedBy>Manisya Agustin</cp:lastModifiedBy>
  <cp:revision>3</cp:revision>
  <dcterms:created xsi:type="dcterms:W3CDTF">2006-08-16T00:00:00Z</dcterms:created>
  <dcterms:modified xsi:type="dcterms:W3CDTF">2023-10-27T17:23:04Z</dcterms:modified>
  <dc:identifier>DAFyJpHjgxE</dc:identifier>
</cp:coreProperties>
</file>

<file path=docProps/thumbnail.jpeg>
</file>